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4">
  <p:sldMasterIdLst>
    <p:sldMasterId id="2147483648" r:id="rId1"/>
  </p:sldMasterIdLst>
  <p:sldIdLst>
    <p:sldId id="271" r:id="rId2"/>
    <p:sldId id="263" r:id="rId3"/>
    <p:sldId id="256" r:id="rId4"/>
    <p:sldId id="260" r:id="rId5"/>
    <p:sldId id="261" r:id="rId6"/>
    <p:sldId id="264" r:id="rId7"/>
    <p:sldId id="281" r:id="rId8"/>
    <p:sldId id="275" r:id="rId9"/>
    <p:sldId id="278" r:id="rId10"/>
    <p:sldId id="276" r:id="rId11"/>
    <p:sldId id="280" r:id="rId12"/>
    <p:sldId id="266" r:id="rId13"/>
    <p:sldId id="273" r:id="rId14"/>
    <p:sldId id="268" r:id="rId15"/>
    <p:sldId id="257" r:id="rId16"/>
    <p:sldId id="259" r:id="rId17"/>
    <p:sldId id="262" r:id="rId18"/>
    <p:sldId id="265" r:id="rId19"/>
    <p:sldId id="267" r:id="rId20"/>
    <p:sldId id="269" r:id="rId21"/>
  </p:sldIdLst>
  <p:sldSz cx="18288000" cy="10287000"/>
  <p:notesSz cx="6858000" cy="9144000"/>
  <p:embeddedFontLst>
    <p:embeddedFont>
      <p:font typeface="Cambria Math" panose="02040503050406030204" pitchFamily="18" charset="0"/>
      <p:regular r:id="rId22"/>
    </p:embeddedFont>
    <p:embeddedFont>
      <p:font typeface="Montserrat" panose="00000500000000000000" pitchFamily="2" charset="0"/>
      <p:regular r:id="rId23"/>
      <p:bold r:id="rId24"/>
      <p:italic r:id="rId25"/>
      <p:boldItalic r:id="rId26"/>
    </p:embeddedFont>
    <p:embeddedFont>
      <p:font typeface="Montserrat Bold" panose="00000800000000000000" charset="0"/>
      <p:regular r:id="rId27"/>
    </p:embeddedFont>
    <p:embeddedFont>
      <p:font typeface="Poppins" panose="00000500000000000000" pitchFamily="2" charset="0"/>
      <p:regular r:id="rId28"/>
      <p:bold r:id="rId29"/>
      <p:italic r:id="rId30"/>
      <p:boldItalic r:id="rId31"/>
    </p:embeddedFont>
    <p:embeddedFont>
      <p:font typeface="Poppins Bold" panose="00000800000000000000"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ân Đức" initials="XĐ" lastIdx="2" clrIdx="0">
    <p:extLst>
      <p:ext uri="{19B8F6BF-5375-455C-9EA6-DF929625EA0E}">
        <p15:presenceInfo xmlns:p15="http://schemas.microsoft.com/office/powerpoint/2012/main" userId="4759431fc760a1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Kiểu Trung bình 2 - Màu chủ đề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Kiểu Trung bình 1 - Màu chủ đề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06799F8-075E-4A3A-A7F6-7FBC6576F1A4}" styleName="Kiểu Có chủ đề 2 - Màu chủ đề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2" autoAdjust="0"/>
  </p:normalViewPr>
  <p:slideViewPr>
    <p:cSldViewPr>
      <p:cViewPr varScale="1">
        <p:scale>
          <a:sx n="75" d="100"/>
          <a:sy n="75" d="100"/>
        </p:scale>
        <p:origin x="5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8.sv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45.jpg"/><Relationship Id="rId5" Type="http://schemas.openxmlformats.org/officeDocument/2006/relationships/image" Target="../media/image40.svg"/><Relationship Id="rId10" Type="http://schemas.openxmlformats.org/officeDocument/2006/relationships/image" Target="../media/image44.jpeg"/><Relationship Id="rId4" Type="http://schemas.openxmlformats.org/officeDocument/2006/relationships/image" Target="../media/image39.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6" Type="http://schemas.openxmlformats.org/officeDocument/2006/relationships/image" Target="../media/image82.png"/><Relationship Id="rId21" Type="http://schemas.openxmlformats.org/officeDocument/2006/relationships/image" Target="../media/image77.svg"/><Relationship Id="rId42" Type="http://schemas.openxmlformats.org/officeDocument/2006/relationships/image" Target="../media/image98.png"/><Relationship Id="rId47" Type="http://schemas.openxmlformats.org/officeDocument/2006/relationships/image" Target="../media/image103.svg"/><Relationship Id="rId63" Type="http://schemas.openxmlformats.org/officeDocument/2006/relationships/image" Target="../media/image119.svg"/><Relationship Id="rId68" Type="http://schemas.openxmlformats.org/officeDocument/2006/relationships/image" Target="../media/image124.png"/><Relationship Id="rId84" Type="http://schemas.openxmlformats.org/officeDocument/2006/relationships/image" Target="../media/image140.png"/><Relationship Id="rId89" Type="http://schemas.openxmlformats.org/officeDocument/2006/relationships/image" Target="../media/image145.svg"/><Relationship Id="rId16" Type="http://schemas.openxmlformats.org/officeDocument/2006/relationships/image" Target="../media/image72.png"/><Relationship Id="rId11" Type="http://schemas.openxmlformats.org/officeDocument/2006/relationships/image" Target="../media/image67.svg"/><Relationship Id="rId32" Type="http://schemas.openxmlformats.org/officeDocument/2006/relationships/image" Target="../media/image88.png"/><Relationship Id="rId37" Type="http://schemas.openxmlformats.org/officeDocument/2006/relationships/image" Target="../media/image93.svg"/><Relationship Id="rId53" Type="http://schemas.openxmlformats.org/officeDocument/2006/relationships/image" Target="../media/image109.svg"/><Relationship Id="rId58" Type="http://schemas.openxmlformats.org/officeDocument/2006/relationships/image" Target="../media/image114.png"/><Relationship Id="rId74" Type="http://schemas.openxmlformats.org/officeDocument/2006/relationships/image" Target="../media/image130.png"/><Relationship Id="rId79" Type="http://schemas.openxmlformats.org/officeDocument/2006/relationships/image" Target="../media/image135.svg"/><Relationship Id="rId5" Type="http://schemas.openxmlformats.org/officeDocument/2006/relationships/image" Target="../media/image61.svg"/><Relationship Id="rId90" Type="http://schemas.openxmlformats.org/officeDocument/2006/relationships/image" Target="../media/image146.png"/><Relationship Id="rId95" Type="http://schemas.openxmlformats.org/officeDocument/2006/relationships/image" Target="../media/image151.svg"/><Relationship Id="rId22" Type="http://schemas.openxmlformats.org/officeDocument/2006/relationships/image" Target="../media/image78.png"/><Relationship Id="rId27" Type="http://schemas.openxmlformats.org/officeDocument/2006/relationships/image" Target="../media/image83.svg"/><Relationship Id="rId43" Type="http://schemas.openxmlformats.org/officeDocument/2006/relationships/image" Target="../media/image99.svg"/><Relationship Id="rId48" Type="http://schemas.openxmlformats.org/officeDocument/2006/relationships/image" Target="../media/image104.png"/><Relationship Id="rId64" Type="http://schemas.openxmlformats.org/officeDocument/2006/relationships/image" Target="../media/image120.png"/><Relationship Id="rId69" Type="http://schemas.openxmlformats.org/officeDocument/2006/relationships/image" Target="../media/image125.svg"/><Relationship Id="rId80" Type="http://schemas.openxmlformats.org/officeDocument/2006/relationships/image" Target="../media/image136.png"/><Relationship Id="rId85" Type="http://schemas.openxmlformats.org/officeDocument/2006/relationships/image" Target="../media/image141.svg"/><Relationship Id="rId3" Type="http://schemas.openxmlformats.org/officeDocument/2006/relationships/image" Target="../media/image59.svg"/><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81.svg"/><Relationship Id="rId33" Type="http://schemas.openxmlformats.org/officeDocument/2006/relationships/image" Target="../media/image89.svg"/><Relationship Id="rId38" Type="http://schemas.openxmlformats.org/officeDocument/2006/relationships/image" Target="../media/image94.png"/><Relationship Id="rId46" Type="http://schemas.openxmlformats.org/officeDocument/2006/relationships/image" Target="../media/image102.png"/><Relationship Id="rId59" Type="http://schemas.openxmlformats.org/officeDocument/2006/relationships/image" Target="../media/image115.svg"/><Relationship Id="rId67" Type="http://schemas.openxmlformats.org/officeDocument/2006/relationships/image" Target="../media/image123.svg"/><Relationship Id="rId20" Type="http://schemas.openxmlformats.org/officeDocument/2006/relationships/image" Target="../media/image76.png"/><Relationship Id="rId41" Type="http://schemas.openxmlformats.org/officeDocument/2006/relationships/image" Target="../media/image97.svg"/><Relationship Id="rId54" Type="http://schemas.openxmlformats.org/officeDocument/2006/relationships/image" Target="../media/image110.png"/><Relationship Id="rId62" Type="http://schemas.openxmlformats.org/officeDocument/2006/relationships/image" Target="../media/image118.png"/><Relationship Id="rId70" Type="http://schemas.openxmlformats.org/officeDocument/2006/relationships/image" Target="../media/image126.png"/><Relationship Id="rId75" Type="http://schemas.openxmlformats.org/officeDocument/2006/relationships/image" Target="../media/image131.svg"/><Relationship Id="rId83" Type="http://schemas.openxmlformats.org/officeDocument/2006/relationships/image" Target="../media/image139.svg"/><Relationship Id="rId88" Type="http://schemas.openxmlformats.org/officeDocument/2006/relationships/image" Target="../media/image144.png"/><Relationship Id="rId91" Type="http://schemas.openxmlformats.org/officeDocument/2006/relationships/image" Target="../media/image147.svg"/><Relationship Id="rId96"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62.png"/><Relationship Id="rId15" Type="http://schemas.openxmlformats.org/officeDocument/2006/relationships/image" Target="../media/image71.svg"/><Relationship Id="rId23" Type="http://schemas.openxmlformats.org/officeDocument/2006/relationships/image" Target="../media/image79.sv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5.svg"/><Relationship Id="rId57" Type="http://schemas.openxmlformats.org/officeDocument/2006/relationships/image" Target="../media/image113.svg"/><Relationship Id="rId10" Type="http://schemas.openxmlformats.org/officeDocument/2006/relationships/image" Target="../media/image66.png"/><Relationship Id="rId31" Type="http://schemas.openxmlformats.org/officeDocument/2006/relationships/image" Target="../media/image87.svg"/><Relationship Id="rId44" Type="http://schemas.openxmlformats.org/officeDocument/2006/relationships/image" Target="../media/image100.png"/><Relationship Id="rId52" Type="http://schemas.openxmlformats.org/officeDocument/2006/relationships/image" Target="../media/image108.png"/><Relationship Id="rId60" Type="http://schemas.openxmlformats.org/officeDocument/2006/relationships/image" Target="../media/image116.png"/><Relationship Id="rId65" Type="http://schemas.openxmlformats.org/officeDocument/2006/relationships/image" Target="../media/image121.svg"/><Relationship Id="rId73" Type="http://schemas.openxmlformats.org/officeDocument/2006/relationships/image" Target="../media/image129.svg"/><Relationship Id="rId78" Type="http://schemas.openxmlformats.org/officeDocument/2006/relationships/image" Target="../media/image134.png"/><Relationship Id="rId81" Type="http://schemas.openxmlformats.org/officeDocument/2006/relationships/image" Target="../media/image137.svg"/><Relationship Id="rId86" Type="http://schemas.openxmlformats.org/officeDocument/2006/relationships/image" Target="../media/image142.png"/><Relationship Id="rId94" Type="http://schemas.openxmlformats.org/officeDocument/2006/relationships/image" Target="../media/image150.png"/><Relationship Id="rId99" Type="http://schemas.openxmlformats.org/officeDocument/2006/relationships/image" Target="../media/image155.svg"/><Relationship Id="rId4" Type="http://schemas.openxmlformats.org/officeDocument/2006/relationships/image" Target="../media/image60.png"/><Relationship Id="rId9" Type="http://schemas.openxmlformats.org/officeDocument/2006/relationships/image" Target="../media/image65.svg"/><Relationship Id="rId13" Type="http://schemas.openxmlformats.org/officeDocument/2006/relationships/image" Target="../media/image69.svg"/><Relationship Id="rId18" Type="http://schemas.openxmlformats.org/officeDocument/2006/relationships/image" Target="../media/image74.png"/><Relationship Id="rId39" Type="http://schemas.openxmlformats.org/officeDocument/2006/relationships/image" Target="../media/image95.svg"/><Relationship Id="rId34" Type="http://schemas.openxmlformats.org/officeDocument/2006/relationships/image" Target="../media/image90.png"/><Relationship Id="rId50" Type="http://schemas.openxmlformats.org/officeDocument/2006/relationships/image" Target="../media/image106.png"/><Relationship Id="rId55" Type="http://schemas.openxmlformats.org/officeDocument/2006/relationships/image" Target="../media/image111.svg"/><Relationship Id="rId76" Type="http://schemas.openxmlformats.org/officeDocument/2006/relationships/image" Target="../media/image132.png"/><Relationship Id="rId97" Type="http://schemas.openxmlformats.org/officeDocument/2006/relationships/image" Target="../media/image153.svg"/><Relationship Id="rId7" Type="http://schemas.openxmlformats.org/officeDocument/2006/relationships/image" Target="../media/image63.svg"/><Relationship Id="rId71" Type="http://schemas.openxmlformats.org/officeDocument/2006/relationships/image" Target="../media/image127.svg"/><Relationship Id="rId92" Type="http://schemas.openxmlformats.org/officeDocument/2006/relationships/image" Target="../media/image148.png"/><Relationship Id="rId2" Type="http://schemas.openxmlformats.org/officeDocument/2006/relationships/image" Target="../media/image58.png"/><Relationship Id="rId29" Type="http://schemas.openxmlformats.org/officeDocument/2006/relationships/image" Target="../media/image85.svg"/><Relationship Id="rId24" Type="http://schemas.openxmlformats.org/officeDocument/2006/relationships/image" Target="../media/image80.png"/><Relationship Id="rId40" Type="http://schemas.openxmlformats.org/officeDocument/2006/relationships/image" Target="../media/image96.png"/><Relationship Id="rId45" Type="http://schemas.openxmlformats.org/officeDocument/2006/relationships/image" Target="../media/image101.svg"/><Relationship Id="rId66" Type="http://schemas.openxmlformats.org/officeDocument/2006/relationships/image" Target="../media/image122.png"/><Relationship Id="rId87" Type="http://schemas.openxmlformats.org/officeDocument/2006/relationships/image" Target="../media/image143.svg"/><Relationship Id="rId61" Type="http://schemas.openxmlformats.org/officeDocument/2006/relationships/image" Target="../media/image117.svg"/><Relationship Id="rId82" Type="http://schemas.openxmlformats.org/officeDocument/2006/relationships/image" Target="../media/image138.png"/><Relationship Id="rId19" Type="http://schemas.openxmlformats.org/officeDocument/2006/relationships/image" Target="../media/image75.svg"/><Relationship Id="rId14" Type="http://schemas.openxmlformats.org/officeDocument/2006/relationships/image" Target="../media/image70.png"/><Relationship Id="rId30" Type="http://schemas.openxmlformats.org/officeDocument/2006/relationships/image" Target="../media/image86.png"/><Relationship Id="rId35" Type="http://schemas.openxmlformats.org/officeDocument/2006/relationships/image" Target="../media/image91.svg"/><Relationship Id="rId56" Type="http://schemas.openxmlformats.org/officeDocument/2006/relationships/image" Target="../media/image112.png"/><Relationship Id="rId77" Type="http://schemas.openxmlformats.org/officeDocument/2006/relationships/image" Target="../media/image133.svg"/><Relationship Id="rId8" Type="http://schemas.openxmlformats.org/officeDocument/2006/relationships/image" Target="../media/image64.png"/><Relationship Id="rId51" Type="http://schemas.openxmlformats.org/officeDocument/2006/relationships/image" Target="../media/image107.svg"/><Relationship Id="rId72" Type="http://schemas.openxmlformats.org/officeDocument/2006/relationships/image" Target="../media/image128.png"/><Relationship Id="rId93" Type="http://schemas.openxmlformats.org/officeDocument/2006/relationships/image" Target="../media/image149.svg"/><Relationship Id="rId98" Type="http://schemas.openxmlformats.org/officeDocument/2006/relationships/image" Target="../media/image15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sv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g"/><Relationship Id="rId15" Type="http://schemas.openxmlformats.org/officeDocument/2006/relationships/image" Target="../media/image24.jpeg"/><Relationship Id="rId10" Type="http://schemas.openxmlformats.org/officeDocument/2006/relationships/image" Target="../media/image19.jpeg"/><Relationship Id="rId4" Type="http://schemas.openxmlformats.org/officeDocument/2006/relationships/image" Target="../media/image13.jpg"/><Relationship Id="rId9" Type="http://schemas.openxmlformats.org/officeDocument/2006/relationships/image" Target="../media/image18.jpeg"/><Relationship Id="rId14" Type="http://schemas.openxmlformats.org/officeDocument/2006/relationships/image" Target="../media/image23.jpe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D4E6FE61-92A7-5FAE-8EA2-E542BA806BB2}"/>
            </a:ext>
          </a:extLst>
        </p:cNvPr>
        <p:cNvGrpSpPr/>
        <p:nvPr/>
      </p:nvGrpSpPr>
      <p:grpSpPr>
        <a:xfrm>
          <a:off x="0" y="0"/>
          <a:ext cx="0" cy="0"/>
          <a:chOff x="0" y="0"/>
          <a:chExt cx="0" cy="0"/>
        </a:xfrm>
      </p:grpSpPr>
      <p:grpSp>
        <p:nvGrpSpPr>
          <p:cNvPr id="38" name="Group 3">
            <a:extLst>
              <a:ext uri="{FF2B5EF4-FFF2-40B4-BE49-F238E27FC236}">
                <a16:creationId xmlns:a16="http://schemas.microsoft.com/office/drawing/2014/main" id="{852A12BE-82D1-9B38-DBF1-0C1363C120FD}"/>
              </a:ext>
            </a:extLst>
          </p:cNvPr>
          <p:cNvGrpSpPr/>
          <p:nvPr/>
        </p:nvGrpSpPr>
        <p:grpSpPr>
          <a:xfrm>
            <a:off x="1432413" y="3619500"/>
            <a:ext cx="10398183" cy="5648096"/>
            <a:chOff x="0" y="-38100"/>
            <a:chExt cx="4866164" cy="309033"/>
          </a:xfrm>
          <a:solidFill>
            <a:schemeClr val="accent1">
              <a:lumMod val="75000"/>
            </a:schemeClr>
          </a:solidFill>
        </p:grpSpPr>
        <p:sp>
          <p:nvSpPr>
            <p:cNvPr id="39" name="Freeform 4">
              <a:extLst>
                <a:ext uri="{FF2B5EF4-FFF2-40B4-BE49-F238E27FC236}">
                  <a16:creationId xmlns:a16="http://schemas.microsoft.com/office/drawing/2014/main" id="{13B89710-376C-2AEE-16EE-C942DEAB2CD5}"/>
                </a:ext>
              </a:extLst>
            </p:cNvPr>
            <p:cNvSpPr/>
            <p:nvPr/>
          </p:nvSpPr>
          <p:spPr>
            <a:xfrm>
              <a:off x="144204" y="0"/>
              <a:ext cx="4635832" cy="243245"/>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40" name="TextBox 5">
              <a:extLst>
                <a:ext uri="{FF2B5EF4-FFF2-40B4-BE49-F238E27FC236}">
                  <a16:creationId xmlns:a16="http://schemas.microsoft.com/office/drawing/2014/main" id="{712321A3-1FC4-CE05-CAA0-558D1C8E0AC8}"/>
                </a:ext>
              </a:extLst>
            </p:cNvPr>
            <p:cNvSpPr txBox="1"/>
            <p:nvPr/>
          </p:nvSpPr>
          <p:spPr>
            <a:xfrm>
              <a:off x="0" y="-38100"/>
              <a:ext cx="4866164" cy="309033"/>
            </a:xfrm>
            <a:prstGeom prst="flowChartAlternateProcess">
              <a:avLst/>
            </a:prstGeom>
            <a:grpFill/>
          </p:spPr>
          <p:txBody>
            <a:bodyPr lIns="50800" tIns="50800" rIns="50800" bIns="50800" rtlCol="0" anchor="ctr"/>
            <a:lstStyle/>
            <a:p>
              <a:pPr marL="0" lvl="0" indent="0" algn="ctr">
                <a:lnSpc>
                  <a:spcPts val="2659"/>
                </a:lnSpc>
                <a:spcBef>
                  <a:spcPct val="0"/>
                </a:spcBef>
              </a:pPr>
              <a:endParaRPr/>
            </a:p>
          </p:txBody>
        </p:sp>
      </p:grpSp>
      <p:grpSp>
        <p:nvGrpSpPr>
          <p:cNvPr id="2" name="Group 2">
            <a:extLst>
              <a:ext uri="{FF2B5EF4-FFF2-40B4-BE49-F238E27FC236}">
                <a16:creationId xmlns:a16="http://schemas.microsoft.com/office/drawing/2014/main" id="{7476C891-F8B3-BBC9-FF9E-C15502AB770F}"/>
              </a:ext>
            </a:extLst>
          </p:cNvPr>
          <p:cNvGrpSpPr/>
          <p:nvPr/>
        </p:nvGrpSpPr>
        <p:grpSpPr>
          <a:xfrm>
            <a:off x="14517814" y="-315404"/>
            <a:ext cx="3964281" cy="10917809"/>
            <a:chOff x="0" y="0"/>
            <a:chExt cx="1044090" cy="2875472"/>
          </a:xfrm>
        </p:grpSpPr>
        <p:sp>
          <p:nvSpPr>
            <p:cNvPr id="3" name="Freeform 3">
              <a:extLst>
                <a:ext uri="{FF2B5EF4-FFF2-40B4-BE49-F238E27FC236}">
                  <a16:creationId xmlns:a16="http://schemas.microsoft.com/office/drawing/2014/main" id="{9BAFD2BC-9591-22B6-7E56-39C945866C8A}"/>
                </a:ext>
              </a:extLst>
            </p:cNvPr>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a:extLst>
                <a:ext uri="{FF2B5EF4-FFF2-40B4-BE49-F238E27FC236}">
                  <a16:creationId xmlns:a16="http://schemas.microsoft.com/office/drawing/2014/main" id="{91A045D8-7835-ED79-F3AF-28341FF7E8BB}"/>
                </a:ext>
              </a:extLst>
            </p:cNvPr>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a:extLst>
              <a:ext uri="{FF2B5EF4-FFF2-40B4-BE49-F238E27FC236}">
                <a16:creationId xmlns:a16="http://schemas.microsoft.com/office/drawing/2014/main" id="{EEB0E407-56C6-6794-0CC0-14CB23D8876E}"/>
              </a:ext>
            </a:extLst>
          </p:cNvPr>
          <p:cNvSpPr txBox="1"/>
          <p:nvPr/>
        </p:nvSpPr>
        <p:spPr>
          <a:xfrm>
            <a:off x="5108450" y="2180112"/>
            <a:ext cx="6760246" cy="1201098"/>
          </a:xfrm>
          <a:prstGeom prst="rect">
            <a:avLst/>
          </a:prstGeom>
        </p:spPr>
        <p:txBody>
          <a:bodyPr lIns="0" tIns="0" rIns="0" bIns="0" rtlCol="0" anchor="t">
            <a:spAutoFit/>
          </a:bodyPr>
          <a:lstStyle/>
          <a:p>
            <a:pPr algn="l">
              <a:lnSpc>
                <a:spcPts val="10248"/>
              </a:lnSpc>
              <a:spcBef>
                <a:spcPct val="0"/>
              </a:spcBef>
            </a:pPr>
            <a:r>
              <a:rPr lang="vi-VN" sz="7320" b="1">
                <a:solidFill>
                  <a:srgbClr val="051D40"/>
                </a:solidFill>
                <a:latin typeface="Times New Roman" panose="02020603050405020304" pitchFamily="18" charset="0"/>
                <a:ea typeface="Montserrat Bold"/>
                <a:cs typeface="Times New Roman" panose="02020603050405020304" pitchFamily="18" charset="0"/>
                <a:sym typeface="Montserrat Bold"/>
              </a:rPr>
              <a:t>ĐỀ TÀI</a:t>
            </a:r>
            <a:endParaRPr lang="en-US" sz="7320" b="1">
              <a:solidFill>
                <a:srgbClr val="051D40"/>
              </a:solidFill>
              <a:latin typeface="Times New Roman" panose="02020603050405020304" pitchFamily="18" charset="0"/>
              <a:ea typeface="Montserrat Bold"/>
              <a:cs typeface="Times New Roman" panose="02020603050405020304" pitchFamily="18" charset="0"/>
              <a:sym typeface="Montserrat Bold"/>
            </a:endParaRPr>
          </a:p>
        </p:txBody>
      </p:sp>
      <p:grpSp>
        <p:nvGrpSpPr>
          <p:cNvPr id="6" name="Group 6">
            <a:extLst>
              <a:ext uri="{FF2B5EF4-FFF2-40B4-BE49-F238E27FC236}">
                <a16:creationId xmlns:a16="http://schemas.microsoft.com/office/drawing/2014/main" id="{82D976F3-2C58-7453-1AE8-BC5E2A7AF62A}"/>
              </a:ext>
            </a:extLst>
          </p:cNvPr>
          <p:cNvGrpSpPr/>
          <p:nvPr/>
        </p:nvGrpSpPr>
        <p:grpSpPr>
          <a:xfrm>
            <a:off x="-1867766" y="-1614217"/>
            <a:ext cx="3735531" cy="3735531"/>
            <a:chOff x="0" y="0"/>
            <a:chExt cx="812800" cy="812800"/>
          </a:xfrm>
        </p:grpSpPr>
        <p:sp>
          <p:nvSpPr>
            <p:cNvPr id="7" name="Freeform 7">
              <a:extLst>
                <a:ext uri="{FF2B5EF4-FFF2-40B4-BE49-F238E27FC236}">
                  <a16:creationId xmlns:a16="http://schemas.microsoft.com/office/drawing/2014/main" id="{EE73B951-ABA9-A3F8-9FBB-375C6C38AAD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a:extLst>
                <a:ext uri="{FF2B5EF4-FFF2-40B4-BE49-F238E27FC236}">
                  <a16:creationId xmlns:a16="http://schemas.microsoft.com/office/drawing/2014/main" id="{ED2F7619-00C6-28F3-289D-E6AF8D54332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7" name="Hộp Văn bản 36">
            <a:extLst>
              <a:ext uri="{FF2B5EF4-FFF2-40B4-BE49-F238E27FC236}">
                <a16:creationId xmlns:a16="http://schemas.microsoft.com/office/drawing/2014/main" id="{C4E25259-EA10-B4FE-773C-F8DD43F93D80}"/>
              </a:ext>
            </a:extLst>
          </p:cNvPr>
          <p:cNvSpPr txBox="1"/>
          <p:nvPr/>
        </p:nvSpPr>
        <p:spPr>
          <a:xfrm>
            <a:off x="1816753" y="4089057"/>
            <a:ext cx="9629502" cy="4708981"/>
          </a:xfrm>
          <a:prstGeom prst="rect">
            <a:avLst/>
          </a:prstGeom>
          <a:noFill/>
        </p:spPr>
        <p:txBody>
          <a:bodyPr wrap="square">
            <a:spAutoFit/>
          </a:bodyPr>
          <a:lstStyle/>
          <a:p>
            <a:pPr algn="ctr"/>
            <a:r>
              <a:rPr lang="en-US" sz="6000" b="1">
                <a:solidFill>
                  <a:schemeClr val="bg1"/>
                </a:solidFill>
                <a:latin typeface="Times New Roman" panose="02020603050405020304" pitchFamily="18" charset="0"/>
                <a:cs typeface="Times New Roman" panose="02020603050405020304" pitchFamily="18" charset="0"/>
              </a:rPr>
              <a:t>NGHIÊN CỨU VÀ PHÁT TRIỂN ỨNG DỤNG NHẬN DIỆN BỆNH Ở LOÀI MÈO BẰNG MÔ HÌNH YOLOV11</a:t>
            </a:r>
          </a:p>
        </p:txBody>
      </p:sp>
      <p:pic>
        <p:nvPicPr>
          <p:cNvPr id="1030" name="Picture 6" descr="Mèo bị bệnh gan: Top 6 bệnh gan phổ biến nhất ở mèo | PetshopSaigon.vn">
            <a:extLst>
              <a:ext uri="{FF2B5EF4-FFF2-40B4-BE49-F238E27FC236}">
                <a16:creationId xmlns:a16="http://schemas.microsoft.com/office/drawing/2014/main" id="{A39AFF83-3D96-3AC4-65C8-436C72E27A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01" r="32011"/>
          <a:stretch/>
        </p:blipFill>
        <p:spPr bwMode="auto">
          <a:xfrm>
            <a:off x="12964891" y="457200"/>
            <a:ext cx="5020273" cy="93726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14">
            <a:extLst>
              <a:ext uri="{FF2B5EF4-FFF2-40B4-BE49-F238E27FC236}">
                <a16:creationId xmlns:a16="http://schemas.microsoft.com/office/drawing/2014/main" id="{BC9E5904-EACF-1D11-CC90-1743E7264B5E}"/>
              </a:ext>
            </a:extLst>
          </p:cNvPr>
          <p:cNvSpPr/>
          <p:nvPr/>
        </p:nvSpPr>
        <p:spPr>
          <a:xfrm>
            <a:off x="3904003" y="575001"/>
            <a:ext cx="7542252" cy="1099066"/>
          </a:xfrm>
          <a:custGeom>
            <a:avLst/>
            <a:gdLst/>
            <a:ahLst/>
            <a:cxnLst/>
            <a:rect l="l" t="t" r="r" b="b"/>
            <a:pathLst>
              <a:path w="6225265" h="754813">
                <a:moveTo>
                  <a:pt x="0" y="0"/>
                </a:moveTo>
                <a:lnTo>
                  <a:pt x="6225264" y="0"/>
                </a:lnTo>
                <a:lnTo>
                  <a:pt x="6225264" y="754813"/>
                </a:lnTo>
                <a:lnTo>
                  <a:pt x="0" y="754813"/>
                </a:lnTo>
                <a:lnTo>
                  <a:pt x="0" y="0"/>
                </a:lnTo>
                <a:close/>
              </a:path>
            </a:pathLst>
          </a:custGeom>
          <a:blipFill>
            <a:blip r:embed="rId3"/>
            <a:stretch>
              <a:fillRect/>
            </a:stretch>
          </a:blipFill>
        </p:spPr>
      </p:sp>
    </p:spTree>
    <p:extLst>
      <p:ext uri="{BB962C8B-B14F-4D97-AF65-F5344CB8AC3E}">
        <p14:creationId xmlns:p14="http://schemas.microsoft.com/office/powerpoint/2010/main" val="35239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E8EE6E95-B04B-480E-8B57-E56B59B272B6}"/>
            </a:ext>
          </a:extLst>
        </p:cNvPr>
        <p:cNvGrpSpPr/>
        <p:nvPr/>
      </p:nvGrpSpPr>
      <p:grpSpPr>
        <a:xfrm>
          <a:off x="0" y="0"/>
          <a:ext cx="0" cy="0"/>
          <a:chOff x="0" y="0"/>
          <a:chExt cx="0" cy="0"/>
        </a:xfrm>
      </p:grpSpPr>
      <p:pic>
        <p:nvPicPr>
          <p:cNvPr id="2049" name="Hình ảnh 14">
            <a:extLst>
              <a:ext uri="{FF2B5EF4-FFF2-40B4-BE49-F238E27FC236}">
                <a16:creationId xmlns:a16="http://schemas.microsoft.com/office/drawing/2014/main" id="{E3AF5B79-DAF8-1738-A1F4-9F12D65A0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3" t="50346" r="58981" b="2663"/>
          <a:stretch>
            <a:fillRect/>
          </a:stretch>
        </p:blipFill>
        <p:spPr bwMode="auto">
          <a:xfrm>
            <a:off x="851052" y="5547400"/>
            <a:ext cx="6754907" cy="402077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a:extLst>
              <a:ext uri="{FF2B5EF4-FFF2-40B4-BE49-F238E27FC236}">
                <a16:creationId xmlns:a16="http://schemas.microsoft.com/office/drawing/2014/main" id="{63104489-B0B1-DC64-1234-5D82AA8FE691}"/>
              </a:ext>
            </a:extLst>
          </p:cNvPr>
          <p:cNvGrpSpPr/>
          <p:nvPr/>
        </p:nvGrpSpPr>
        <p:grpSpPr>
          <a:xfrm>
            <a:off x="247242" y="130978"/>
            <a:ext cx="17735957" cy="9913727"/>
            <a:chOff x="0" y="-38100"/>
            <a:chExt cx="4982580" cy="2782993"/>
          </a:xfrm>
        </p:grpSpPr>
        <p:sp>
          <p:nvSpPr>
            <p:cNvPr id="3" name="Freeform 3">
              <a:extLst>
                <a:ext uri="{FF2B5EF4-FFF2-40B4-BE49-F238E27FC236}">
                  <a16:creationId xmlns:a16="http://schemas.microsoft.com/office/drawing/2014/main" id="{E420FC56-8788-87F6-28F5-4EC3F47C3D40}"/>
                </a:ext>
              </a:extLst>
            </p:cNvPr>
            <p:cNvSpPr/>
            <p:nvPr/>
          </p:nvSpPr>
          <p:spPr>
            <a:xfrm>
              <a:off x="0" y="-6851"/>
              <a:ext cx="4982580" cy="2751744"/>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txBody>
            <a:bodyPr/>
            <a:lstStyle/>
            <a:p>
              <a:endParaRPr lang="en-US"/>
            </a:p>
          </p:txBody>
        </p:sp>
        <p:sp>
          <p:nvSpPr>
            <p:cNvPr id="4" name="TextBox 4">
              <a:extLst>
                <a:ext uri="{FF2B5EF4-FFF2-40B4-BE49-F238E27FC236}">
                  <a16:creationId xmlns:a16="http://schemas.microsoft.com/office/drawing/2014/main" id="{C4FE2D95-F6D2-02D9-4CBC-5C632F8771D7}"/>
                </a:ext>
              </a:extLst>
            </p:cNvPr>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3" name="TextBox 23">
            <a:extLst>
              <a:ext uri="{FF2B5EF4-FFF2-40B4-BE49-F238E27FC236}">
                <a16:creationId xmlns:a16="http://schemas.microsoft.com/office/drawing/2014/main" id="{669DB0EB-4E34-19A5-E480-0510425ECDB4}"/>
              </a:ext>
            </a:extLst>
          </p:cNvPr>
          <p:cNvSpPr txBox="1"/>
          <p:nvPr/>
        </p:nvSpPr>
        <p:spPr>
          <a:xfrm>
            <a:off x="4876800" y="738133"/>
            <a:ext cx="7884841" cy="750205"/>
          </a:xfrm>
          <a:prstGeom prst="rect">
            <a:avLst/>
          </a:prstGeom>
        </p:spPr>
        <p:txBody>
          <a:bodyPr lIns="0" tIns="0" rIns="0" bIns="0" rtlCol="0" anchor="t">
            <a:spAutoFit/>
          </a:bodyPr>
          <a:lstStyle/>
          <a:p>
            <a:pPr marL="0" lvl="0" indent="0" algn="ctr">
              <a:lnSpc>
                <a:spcPts val="6300"/>
              </a:lnSpc>
              <a:spcBef>
                <a:spcPct val="0"/>
              </a:spcBef>
            </a:pPr>
            <a:r>
              <a:rPr lang="vi-VN" sz="4800" b="1">
                <a:solidFill>
                  <a:srgbClr val="051D40"/>
                </a:solidFill>
                <a:latin typeface="Times New Roman" panose="02020603050405020304" pitchFamily="18" charset="0"/>
                <a:ea typeface="Montserrat Bold"/>
                <a:cs typeface="Times New Roman" panose="02020603050405020304" pitchFamily="18" charset="0"/>
                <a:sym typeface="Montserrat Bold"/>
              </a:rPr>
              <a:t>Biểu đồ loss</a:t>
            </a:r>
            <a:endParaRPr lang="en-US" sz="4800" b="1">
              <a:solidFill>
                <a:srgbClr val="051D40"/>
              </a:solidFill>
              <a:latin typeface="Times New Roman" panose="02020603050405020304" pitchFamily="18" charset="0"/>
              <a:ea typeface="Montserrat Bold"/>
              <a:cs typeface="Times New Roman" panose="02020603050405020304" pitchFamily="18" charset="0"/>
              <a:sym typeface="Montserrat Bold"/>
            </a:endParaRPr>
          </a:p>
        </p:txBody>
      </p:sp>
      <p:pic>
        <p:nvPicPr>
          <p:cNvPr id="2050" name="Picture 2">
            <a:extLst>
              <a:ext uri="{FF2B5EF4-FFF2-40B4-BE49-F238E27FC236}">
                <a16:creationId xmlns:a16="http://schemas.microsoft.com/office/drawing/2014/main" id="{DDBA57D2-2E22-6250-FEA7-67962A8DD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8" t="529" r="59686" b="50751"/>
          <a:stretch>
            <a:fillRect/>
          </a:stretch>
        </p:blipFill>
        <p:spPr bwMode="auto">
          <a:xfrm>
            <a:off x="712692" y="1336184"/>
            <a:ext cx="6754907" cy="417073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
            <a:extLst>
              <a:ext uri="{FF2B5EF4-FFF2-40B4-BE49-F238E27FC236}">
                <a16:creationId xmlns:a16="http://schemas.microsoft.com/office/drawing/2014/main" id="{D467B8BD-B2D2-C63F-ABB2-25C5BF205D07}"/>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Hộp Văn bản 4">
            <a:extLst>
              <a:ext uri="{FF2B5EF4-FFF2-40B4-BE49-F238E27FC236}">
                <a16:creationId xmlns:a16="http://schemas.microsoft.com/office/drawing/2014/main" id="{19281A90-A968-66B2-9222-E383C5884D89}"/>
              </a:ext>
            </a:extLst>
          </p:cNvPr>
          <p:cNvSpPr txBox="1"/>
          <p:nvPr/>
        </p:nvSpPr>
        <p:spPr>
          <a:xfrm>
            <a:off x="7933048" y="1786936"/>
            <a:ext cx="9642259" cy="5786199"/>
          </a:xfrm>
          <a:prstGeom prst="rect">
            <a:avLst/>
          </a:prstGeom>
          <a:noFill/>
        </p:spPr>
        <p:txBody>
          <a:bodyPr wrap="square" rtlCol="0">
            <a:spAutoFit/>
          </a:bodyPr>
          <a:lstStyle/>
          <a:p>
            <a:r>
              <a:rPr lang="vi-VN" sz="2400">
                <a:latin typeface="+mj-lt"/>
              </a:rPr>
              <a:t>Với bài toán object detection sẽ sử dụng 2 dạng loss trong quá trình huấn luyện. </a:t>
            </a:r>
          </a:p>
          <a:p>
            <a:pPr marL="342900" marR="0" lvl="0" indent="-342900" algn="just">
              <a:lnSpc>
                <a:spcPct val="150000"/>
              </a:lnSpc>
              <a:spcAft>
                <a:spcPts val="600"/>
              </a:spcAft>
              <a:buSzPts val="1000"/>
              <a:buFont typeface="Times New Roman" panose="02020603050405020304" pitchFamily="18" charset="0"/>
              <a:buChar char="-"/>
              <a:tabLst>
                <a:tab pos="457200" algn="l"/>
              </a:tabLst>
            </a:pPr>
            <a:r>
              <a:rPr lang="vi-VN" sz="2400">
                <a:effectLst/>
                <a:latin typeface="+mj-lt"/>
                <a:ea typeface="Calibri" panose="020F0502020204030204" pitchFamily="34" charset="0"/>
              </a:rPr>
              <a:t>Box loss: Đo lường mức độ chính xác của các hộp giới hạn</a:t>
            </a:r>
            <a:r>
              <a:rPr lang="vi-VN" sz="2400" b="1">
                <a:effectLst/>
                <a:latin typeface="+mj-lt"/>
                <a:ea typeface="Calibri" panose="020F0502020204030204" pitchFamily="34" charset="0"/>
              </a:rPr>
              <a:t> </a:t>
            </a:r>
            <a:r>
              <a:rPr lang="vi-VN" sz="2400">
                <a:effectLst/>
                <a:latin typeface="+mj-lt"/>
                <a:ea typeface="Calibri" panose="020F0502020204030204" pitchFamily="34" charset="0"/>
              </a:rPr>
              <a:t>mà mô hình dự đoán so với các hộp giới hạn thực tế của các đối tượng trong ảnh. Nói cách khác, nó cho biết mô hình định vị các đối tượng tốt như thế nào. Đối với mô hình YOLO là tối ưu cho IOU loss.</a:t>
            </a:r>
            <a:endParaRPr lang="en-US" sz="2400">
              <a:effectLst/>
              <a:latin typeface="+mj-lt"/>
              <a:ea typeface="Calibri" panose="020F0502020204030204" pitchFamily="34" charset="0"/>
            </a:endParaRPr>
          </a:p>
          <a:p>
            <a:pPr marL="342900" marR="0" lvl="0" indent="-342900" algn="just">
              <a:lnSpc>
                <a:spcPct val="150000"/>
              </a:lnSpc>
              <a:spcAft>
                <a:spcPts val="600"/>
              </a:spcAft>
              <a:buSzPts val="1000"/>
              <a:buFont typeface="Times New Roman" panose="02020603050405020304" pitchFamily="18" charset="0"/>
              <a:buChar char="-"/>
              <a:tabLst>
                <a:tab pos="457200" algn="l"/>
              </a:tabLst>
            </a:pPr>
            <a:r>
              <a:rPr lang="vi-VN" sz="2400">
                <a:effectLst/>
                <a:latin typeface="+mj-lt"/>
                <a:ea typeface="Calibri" panose="020F0502020204030204" pitchFamily="34" charset="0"/>
              </a:rPr>
              <a:t>Classification loss: Đo lường mức độ chính xác của mô hình trong việc phân loại các đối tượng được phát hiện vào đúng lớp của chúng. Nói cách khác, nó cho biết mô hình nhận diện các đối tượng thuộc loại nào tốt như thế nào. </a:t>
            </a:r>
            <a:endParaRPr lang="en-US" sz="2400">
              <a:effectLst/>
              <a:latin typeface="+mj-lt"/>
              <a:ea typeface="Calibri" panose="020F0502020204030204" pitchFamily="34" charset="0"/>
            </a:endParaRPr>
          </a:p>
          <a:p>
            <a:endParaRPr lang="en-US" sz="2400">
              <a:latin typeface="+mj-lt"/>
            </a:endParaRPr>
          </a:p>
        </p:txBody>
      </p:sp>
    </p:spTree>
    <p:extLst>
      <p:ext uri="{BB962C8B-B14F-4D97-AF65-F5344CB8AC3E}">
        <p14:creationId xmlns:p14="http://schemas.microsoft.com/office/powerpoint/2010/main" val="4214573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F66EBFF9-408D-4069-2FC5-B7CFF070D80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85B2FDD-5BBA-7775-8825-8620DD48EE53}"/>
              </a:ext>
            </a:extLst>
          </p:cNvPr>
          <p:cNvGrpSpPr/>
          <p:nvPr/>
        </p:nvGrpSpPr>
        <p:grpSpPr>
          <a:xfrm>
            <a:off x="247242" y="266700"/>
            <a:ext cx="17735957" cy="9778005"/>
            <a:chOff x="0" y="0"/>
            <a:chExt cx="4982580" cy="2744893"/>
          </a:xfrm>
        </p:grpSpPr>
        <p:sp>
          <p:nvSpPr>
            <p:cNvPr id="3" name="Freeform 3">
              <a:extLst>
                <a:ext uri="{FF2B5EF4-FFF2-40B4-BE49-F238E27FC236}">
                  <a16:creationId xmlns:a16="http://schemas.microsoft.com/office/drawing/2014/main" id="{8689C463-622C-7040-3487-3C9C02CDC6F6}"/>
                </a:ext>
              </a:extLst>
            </p:cNvPr>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a:extLst>
                <a:ext uri="{FF2B5EF4-FFF2-40B4-BE49-F238E27FC236}">
                  <a16:creationId xmlns:a16="http://schemas.microsoft.com/office/drawing/2014/main" id="{BF7A5AED-F324-7E32-9FD9-895075FADFF9}"/>
                </a:ext>
              </a:extLst>
            </p:cNvPr>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3" name="TextBox 23">
            <a:extLst>
              <a:ext uri="{FF2B5EF4-FFF2-40B4-BE49-F238E27FC236}">
                <a16:creationId xmlns:a16="http://schemas.microsoft.com/office/drawing/2014/main" id="{C8BCF484-2923-BA4B-37B6-075D1991CCC9}"/>
              </a:ext>
            </a:extLst>
          </p:cNvPr>
          <p:cNvSpPr txBox="1"/>
          <p:nvPr/>
        </p:nvSpPr>
        <p:spPr>
          <a:xfrm>
            <a:off x="5201579" y="871930"/>
            <a:ext cx="7884841" cy="750205"/>
          </a:xfrm>
          <a:prstGeom prst="rect">
            <a:avLst/>
          </a:prstGeom>
        </p:spPr>
        <p:txBody>
          <a:bodyPr lIns="0" tIns="0" rIns="0" bIns="0" rtlCol="0" anchor="t">
            <a:spAutoFit/>
          </a:bodyPr>
          <a:lstStyle/>
          <a:p>
            <a:pPr marL="0" lvl="0" indent="0" algn="ctr">
              <a:lnSpc>
                <a:spcPts val="6300"/>
              </a:lnSpc>
              <a:spcBef>
                <a:spcPct val="0"/>
              </a:spcBef>
            </a:pPr>
            <a:r>
              <a:rPr lang="vi-VN" sz="4800" b="1">
                <a:solidFill>
                  <a:srgbClr val="051D40"/>
                </a:solidFill>
                <a:latin typeface="Times New Roman" panose="02020603050405020304" pitchFamily="18" charset="0"/>
                <a:ea typeface="Montserrat Bold"/>
                <a:cs typeface="Times New Roman" panose="02020603050405020304" pitchFamily="18" charset="0"/>
                <a:sym typeface="Montserrat Bold"/>
              </a:rPr>
              <a:t>Biểu đồ đánh giá metrics</a:t>
            </a:r>
            <a:endParaRPr lang="en-US" sz="4800" b="1">
              <a:solidFill>
                <a:srgbClr val="051D40"/>
              </a:solidFill>
              <a:latin typeface="Times New Roman" panose="02020603050405020304" pitchFamily="18" charset="0"/>
              <a:ea typeface="Montserrat Bold"/>
              <a:cs typeface="Times New Roman" panose="02020603050405020304" pitchFamily="18" charset="0"/>
              <a:sym typeface="Montserrat Bold"/>
            </a:endParaRPr>
          </a:p>
        </p:txBody>
      </p:sp>
      <p:pic>
        <p:nvPicPr>
          <p:cNvPr id="5" name="Hình ảnh 4">
            <a:extLst>
              <a:ext uri="{FF2B5EF4-FFF2-40B4-BE49-F238E27FC236}">
                <a16:creationId xmlns:a16="http://schemas.microsoft.com/office/drawing/2014/main" id="{568F8F5E-7678-3B5A-5E61-C8E0AB0DD3BE}"/>
              </a:ext>
            </a:extLst>
          </p:cNvPr>
          <p:cNvPicPr>
            <a:picLocks noChangeAspect="1"/>
          </p:cNvPicPr>
          <p:nvPr/>
        </p:nvPicPr>
        <p:blipFill rotWithShape="1">
          <a:blip r:embed="rId2">
            <a:extLst>
              <a:ext uri="{28A0092B-C50C-407E-A947-70E740481C1C}">
                <a14:useLocalDpi xmlns:a14="http://schemas.microsoft.com/office/drawing/2010/main" val="0"/>
              </a:ext>
            </a:extLst>
          </a:blip>
          <a:srcRect l="60555" t="1156"/>
          <a:stretch/>
        </p:blipFill>
        <p:spPr bwMode="auto">
          <a:xfrm>
            <a:off x="1371600" y="2126810"/>
            <a:ext cx="5887720" cy="7377106"/>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7" name="Hộp Văn bản 6">
                <a:extLst>
                  <a:ext uri="{FF2B5EF4-FFF2-40B4-BE49-F238E27FC236}">
                    <a16:creationId xmlns:a16="http://schemas.microsoft.com/office/drawing/2014/main" id="{606E569A-BD15-EDB5-AB00-0B8D7354D246}"/>
                  </a:ext>
                </a:extLst>
              </p:cNvPr>
              <p:cNvSpPr txBox="1"/>
              <p:nvPr/>
            </p:nvSpPr>
            <p:spPr>
              <a:xfrm>
                <a:off x="7385624" y="1712945"/>
                <a:ext cx="10363199" cy="7584640"/>
              </a:xfrm>
              <a:prstGeom prst="rect">
                <a:avLst/>
              </a:prstGeom>
              <a:noFill/>
            </p:spPr>
            <p:txBody>
              <a:bodyPr wrap="square">
                <a:spAutoFit/>
              </a:bodyPr>
              <a:lstStyle/>
              <a:p>
                <a:pPr marL="342900" marR="0" lvl="0" indent="-342900" algn="just">
                  <a:lnSpc>
                    <a:spcPct val="150000"/>
                  </a:lnSpc>
                  <a:spcAft>
                    <a:spcPts val="600"/>
                  </a:spcAft>
                  <a:buSzPts val="1000"/>
                  <a:buFont typeface="Times New Roman" panose="02020603050405020304" pitchFamily="18" charset="0"/>
                  <a:buChar char="-"/>
                  <a:tabLst>
                    <a:tab pos="457200" algn="l"/>
                  </a:tabLst>
                </a:pPr>
                <a:r>
                  <a:rPr lang="vi-VN" sz="2400">
                    <a:effectLst/>
                    <a:latin typeface="+mj-lt"/>
                    <a:ea typeface="Calibri" panose="020F0502020204030204" pitchFamily="34" charset="0"/>
                  </a:rPr>
                  <a:t>Precision: là độ chính xác hay độ tin cậy của model dựa trên công thức sau: </a:t>
                </a:r>
                <a:endParaRPr lang="en-US" sz="2400">
                  <a:effectLst/>
                  <a:latin typeface="+mj-lt"/>
                  <a:ea typeface="Calibri" panose="020F0502020204030204" pitchFamily="34" charset="0"/>
                </a:endParaRPr>
              </a:p>
              <a:p>
                <a:pPr marL="228600" marR="0" indent="0" algn="just">
                  <a:lnSpc>
                    <a:spcPct val="150000"/>
                  </a:lnSpc>
                  <a:spcAft>
                    <a:spcPts val="600"/>
                  </a:spcAft>
                  <a:buNone/>
                </a:pPr>
                <a14:m>
                  <m:oMathPara xmlns:m="http://schemas.openxmlformats.org/officeDocument/2006/math">
                    <m:oMathParaPr>
                      <m:jc m:val="centerGroup"/>
                    </m:oMathParaPr>
                    <m:oMath xmlns:m="http://schemas.openxmlformats.org/officeDocument/2006/math">
                      <m:r>
                        <a:rPr lang="vi-VN" sz="2400" i="1">
                          <a:effectLst/>
                          <a:latin typeface="Cambria Math" panose="02040503050406030204" pitchFamily="18" charset="0"/>
                          <a:ea typeface="Calibri" panose="020F0502020204030204" pitchFamily="34" charset="0"/>
                        </a:rPr>
                        <m:t>𝑃𝑟𝑒𝑐𝑖𝑠𝑖𝑜𝑛</m:t>
                      </m:r>
                      <m:r>
                        <a:rPr lang="vi-VN" sz="2400" i="1">
                          <a:effectLst/>
                          <a:latin typeface="Cambria Math" panose="02040503050406030204" pitchFamily="18" charset="0"/>
                          <a:ea typeface="Calibri" panose="020F0502020204030204" pitchFamily="34" charset="0"/>
                        </a:rPr>
                        <m:t>=</m:t>
                      </m:r>
                      <m:f>
                        <m:fPr>
                          <m:ctrlPr>
                            <a:rPr lang="en-US" sz="2400" i="1">
                              <a:effectLst/>
                              <a:latin typeface="Cambria Math" panose="02040503050406030204" pitchFamily="18" charset="0"/>
                              <a:ea typeface="Calibri" panose="020F0502020204030204" pitchFamily="34" charset="0"/>
                            </a:rPr>
                          </m:ctrlPr>
                        </m:fPr>
                        <m:num>
                          <m:r>
                            <a:rPr lang="vi-VN" sz="2400" i="1">
                              <a:effectLst/>
                              <a:latin typeface="Cambria Math" panose="02040503050406030204" pitchFamily="18" charset="0"/>
                              <a:ea typeface="Calibri" panose="020F0502020204030204" pitchFamily="34" charset="0"/>
                            </a:rPr>
                            <m:t>𝑇𝑟𝑢𝑒</m:t>
                          </m:r>
                          <m:r>
                            <a:rPr lang="vi-VN" sz="2400" i="1">
                              <a:effectLst/>
                              <a:latin typeface="Cambria Math" panose="02040503050406030204" pitchFamily="18" charset="0"/>
                              <a:ea typeface="Calibri" panose="020F0502020204030204" pitchFamily="34" charset="0"/>
                            </a:rPr>
                            <m:t> </m:t>
                          </m:r>
                          <m:r>
                            <a:rPr lang="vi-VN" sz="2400" i="1">
                              <a:effectLst/>
                              <a:latin typeface="Cambria Math" panose="02040503050406030204" pitchFamily="18" charset="0"/>
                              <a:ea typeface="Calibri" panose="020F0502020204030204" pitchFamily="34" charset="0"/>
                            </a:rPr>
                            <m:t>𝑃𝑜𝑠𝑖𝑡𝑖𝑣𝑒𝑠</m:t>
                          </m:r>
                        </m:num>
                        <m:den>
                          <m:r>
                            <a:rPr lang="vi-VN" sz="2400" i="1">
                              <a:effectLst/>
                              <a:latin typeface="Cambria Math" panose="02040503050406030204" pitchFamily="18" charset="0"/>
                              <a:ea typeface="Calibri" panose="020F0502020204030204" pitchFamily="34" charset="0"/>
                            </a:rPr>
                            <m:t>𝑇𝑟𝑢𝑒</m:t>
                          </m:r>
                          <m:r>
                            <a:rPr lang="vi-VN" sz="2400" i="1">
                              <a:effectLst/>
                              <a:latin typeface="Cambria Math" panose="02040503050406030204" pitchFamily="18" charset="0"/>
                              <a:ea typeface="Calibri" panose="020F0502020204030204" pitchFamily="34" charset="0"/>
                            </a:rPr>
                            <m:t> </m:t>
                          </m:r>
                          <m:r>
                            <a:rPr lang="vi-VN" sz="2400" i="1">
                              <a:effectLst/>
                              <a:latin typeface="Cambria Math" panose="02040503050406030204" pitchFamily="18" charset="0"/>
                              <a:ea typeface="Calibri" panose="020F0502020204030204" pitchFamily="34" charset="0"/>
                            </a:rPr>
                            <m:t>𝑃𝑜𝑠𝑖𝑡𝑖𝑣𝑒𝑠</m:t>
                          </m:r>
                          <m:r>
                            <a:rPr lang="vi-VN" sz="2400" i="1">
                              <a:effectLst/>
                              <a:latin typeface="Cambria Math" panose="02040503050406030204" pitchFamily="18" charset="0"/>
                              <a:ea typeface="Calibri" panose="020F0502020204030204" pitchFamily="34" charset="0"/>
                            </a:rPr>
                            <m:t>+ </m:t>
                          </m:r>
                          <m:r>
                            <a:rPr lang="vi-VN" sz="2400" i="1">
                              <a:effectLst/>
                              <a:latin typeface="Cambria Math" panose="02040503050406030204" pitchFamily="18" charset="0"/>
                              <a:ea typeface="Calibri" panose="020F0502020204030204" pitchFamily="34" charset="0"/>
                            </a:rPr>
                            <m:t>𝐹𝑎𝑙𝑠𝑒</m:t>
                          </m:r>
                          <m:r>
                            <a:rPr lang="vi-VN" sz="2400" i="1">
                              <a:effectLst/>
                              <a:latin typeface="Cambria Math" panose="02040503050406030204" pitchFamily="18" charset="0"/>
                              <a:ea typeface="Calibri" panose="020F0502020204030204" pitchFamily="34" charset="0"/>
                            </a:rPr>
                            <m:t> </m:t>
                          </m:r>
                          <m:r>
                            <a:rPr lang="vi-VN" sz="2400" i="1">
                              <a:effectLst/>
                              <a:latin typeface="Cambria Math" panose="02040503050406030204" pitchFamily="18" charset="0"/>
                              <a:ea typeface="Calibri" panose="020F0502020204030204" pitchFamily="34" charset="0"/>
                            </a:rPr>
                            <m:t>𝑃𝑜𝑠𝑖𝑡𝑖𝑣𝑒𝑠</m:t>
                          </m:r>
                        </m:den>
                      </m:f>
                    </m:oMath>
                  </m:oMathPara>
                </a14:m>
                <a:endParaRPr lang="en-US" sz="2400">
                  <a:effectLst/>
                  <a:latin typeface="+mj-lt"/>
                  <a:ea typeface="Calibri" panose="020F0502020204030204" pitchFamily="34" charset="0"/>
                </a:endParaRPr>
              </a:p>
              <a:p>
                <a:pPr marL="342900" marR="0" lvl="0" indent="-342900" algn="just">
                  <a:lnSpc>
                    <a:spcPct val="150000"/>
                  </a:lnSpc>
                  <a:spcAft>
                    <a:spcPts val="600"/>
                  </a:spcAft>
                  <a:buSzPts val="1000"/>
                  <a:buFont typeface="Times New Roman" panose="02020603050405020304" pitchFamily="18" charset="0"/>
                  <a:buChar char="-"/>
                  <a:tabLst>
                    <a:tab pos="457200" algn="l"/>
                  </a:tabLst>
                </a:pPr>
                <a:r>
                  <a:rPr lang="vi-VN" sz="2400">
                    <a:effectLst/>
                    <a:latin typeface="+mj-lt"/>
                    <a:ea typeface="Calibri" panose="020F0502020204030204" pitchFamily="34" charset="0"/>
                  </a:rPr>
                  <a:t>Recall: là độ nhạy của model được tính dựa trên công thức sau:</a:t>
                </a:r>
                <a:endParaRPr lang="en-US" sz="2400">
                  <a:effectLst/>
                  <a:latin typeface="+mj-lt"/>
                  <a:ea typeface="Calibri" panose="020F0502020204030204" pitchFamily="34" charset="0"/>
                </a:endParaRPr>
              </a:p>
              <a:p>
                <a:pPr marL="457200" marR="0" indent="0" algn="just">
                  <a:lnSpc>
                    <a:spcPct val="150000"/>
                  </a:lnSpc>
                  <a:spcAft>
                    <a:spcPts val="600"/>
                  </a:spcAft>
                  <a:buNone/>
                </a:pPr>
                <a14:m>
                  <m:oMathPara xmlns:m="http://schemas.openxmlformats.org/officeDocument/2006/math">
                    <m:oMathParaPr>
                      <m:jc m:val="centerGroup"/>
                    </m:oMathParaPr>
                    <m:oMath xmlns:m="http://schemas.openxmlformats.org/officeDocument/2006/math">
                      <m:r>
                        <a:rPr lang="vi-VN" sz="2400" i="1">
                          <a:latin typeface="Cambria Math" panose="02040503050406030204" pitchFamily="18" charset="0"/>
                          <a:ea typeface="Calibri" panose="020F0502020204030204" pitchFamily="34" charset="0"/>
                        </a:rPr>
                        <m:t>𝑅𝑒𝑐𝑎𝑙𝑙</m:t>
                      </m:r>
                      <m:r>
                        <a:rPr lang="vi-VN" sz="2400" i="1">
                          <a:effectLst/>
                          <a:latin typeface="Cambria Math" panose="02040503050406030204" pitchFamily="18" charset="0"/>
                          <a:ea typeface="Calibri" panose="020F0502020204030204" pitchFamily="34" charset="0"/>
                        </a:rPr>
                        <m:t>=</m:t>
                      </m:r>
                      <m:f>
                        <m:fPr>
                          <m:ctrlPr>
                            <a:rPr lang="en-US" sz="2400" i="1">
                              <a:effectLst/>
                              <a:latin typeface="Cambria Math" panose="02040503050406030204" pitchFamily="18" charset="0"/>
                              <a:ea typeface="Calibri" panose="020F0502020204030204" pitchFamily="34" charset="0"/>
                            </a:rPr>
                          </m:ctrlPr>
                        </m:fPr>
                        <m:num>
                          <m:r>
                            <a:rPr lang="vi-VN" sz="2400" i="1">
                              <a:effectLst/>
                              <a:latin typeface="Cambria Math" panose="02040503050406030204" pitchFamily="18" charset="0"/>
                              <a:ea typeface="Calibri" panose="020F0502020204030204" pitchFamily="34" charset="0"/>
                            </a:rPr>
                            <m:t>𝑇𝑟𝑢𝑒</m:t>
                          </m:r>
                          <m:r>
                            <a:rPr lang="vi-VN" sz="2400" i="1">
                              <a:effectLst/>
                              <a:latin typeface="Cambria Math" panose="02040503050406030204" pitchFamily="18" charset="0"/>
                              <a:ea typeface="Calibri" panose="020F0502020204030204" pitchFamily="34" charset="0"/>
                            </a:rPr>
                            <m:t> </m:t>
                          </m:r>
                          <m:r>
                            <a:rPr lang="vi-VN" sz="2400" i="1">
                              <a:effectLst/>
                              <a:latin typeface="Cambria Math" panose="02040503050406030204" pitchFamily="18" charset="0"/>
                              <a:ea typeface="Calibri" panose="020F0502020204030204" pitchFamily="34" charset="0"/>
                            </a:rPr>
                            <m:t>𝑃𝑜𝑠𝑖𝑡𝑖𝑣𝑒𝑠</m:t>
                          </m:r>
                        </m:num>
                        <m:den>
                          <m:r>
                            <a:rPr lang="vi-VN" sz="2400" i="1">
                              <a:effectLst/>
                              <a:latin typeface="Cambria Math" panose="02040503050406030204" pitchFamily="18" charset="0"/>
                              <a:ea typeface="Calibri" panose="020F0502020204030204" pitchFamily="34" charset="0"/>
                            </a:rPr>
                            <m:t>𝑇𝑟𝑢𝑒</m:t>
                          </m:r>
                          <m:r>
                            <a:rPr lang="vi-VN" sz="2400" i="1">
                              <a:effectLst/>
                              <a:latin typeface="Cambria Math" panose="02040503050406030204" pitchFamily="18" charset="0"/>
                              <a:ea typeface="Calibri" panose="020F0502020204030204" pitchFamily="34" charset="0"/>
                            </a:rPr>
                            <m:t> </m:t>
                          </m:r>
                          <m:r>
                            <a:rPr lang="vi-VN" sz="2400" i="1">
                              <a:effectLst/>
                              <a:latin typeface="Cambria Math" panose="02040503050406030204" pitchFamily="18" charset="0"/>
                              <a:ea typeface="Calibri" panose="020F0502020204030204" pitchFamily="34" charset="0"/>
                            </a:rPr>
                            <m:t>𝑃𝑜𝑠𝑖𝑡𝑖𝑣𝑒𝑠</m:t>
                          </m:r>
                          <m:r>
                            <a:rPr lang="vi-VN" sz="2400" i="1">
                              <a:effectLst/>
                              <a:latin typeface="Cambria Math" panose="02040503050406030204" pitchFamily="18" charset="0"/>
                              <a:ea typeface="Calibri" panose="020F0502020204030204" pitchFamily="34" charset="0"/>
                            </a:rPr>
                            <m:t>+ </m:t>
                          </m:r>
                          <m:r>
                            <a:rPr lang="vi-VN" sz="2400" i="1">
                              <a:effectLst/>
                              <a:latin typeface="Cambria Math" panose="02040503050406030204" pitchFamily="18" charset="0"/>
                              <a:ea typeface="Calibri" panose="020F0502020204030204" pitchFamily="34" charset="0"/>
                            </a:rPr>
                            <m:t>𝐹𝑎𝑙𝑠𝑒</m:t>
                          </m:r>
                          <m:r>
                            <a:rPr lang="vi-VN" sz="2400" i="1">
                              <a:effectLst/>
                              <a:latin typeface="Cambria Math" panose="02040503050406030204" pitchFamily="18" charset="0"/>
                              <a:ea typeface="Calibri" panose="020F0502020204030204" pitchFamily="34" charset="0"/>
                            </a:rPr>
                            <m:t> </m:t>
                          </m:r>
                          <m:r>
                            <a:rPr lang="vi-VN" sz="2400" i="1">
                              <a:effectLst/>
                              <a:latin typeface="Cambria Math" panose="02040503050406030204" pitchFamily="18" charset="0"/>
                              <a:ea typeface="Calibri" panose="020F0502020204030204" pitchFamily="34" charset="0"/>
                            </a:rPr>
                            <m:t>𝑁𝑒𝑔𝑎𝑡𝑖𝑣𝑒𝑠</m:t>
                          </m:r>
                        </m:den>
                      </m:f>
                    </m:oMath>
                  </m:oMathPara>
                </a14:m>
                <a:endParaRPr lang="en-US" sz="2400">
                  <a:effectLst/>
                  <a:latin typeface="+mj-lt"/>
                  <a:ea typeface="Calibri" panose="020F0502020204030204" pitchFamily="34" charset="0"/>
                </a:endParaRPr>
              </a:p>
              <a:p>
                <a:pPr marL="342900" marR="0" lvl="0" indent="-342900" algn="just">
                  <a:lnSpc>
                    <a:spcPct val="150000"/>
                  </a:lnSpc>
                  <a:spcAft>
                    <a:spcPts val="600"/>
                  </a:spcAft>
                  <a:buSzPts val="1000"/>
                  <a:buFont typeface="Times New Roman" panose="02020603050405020304" pitchFamily="18" charset="0"/>
                  <a:buChar char="-"/>
                  <a:tabLst>
                    <a:tab pos="457200" algn="l"/>
                  </a:tabLst>
                </a:pPr>
                <a:r>
                  <a:rPr lang="vi-VN" sz="2400">
                    <a:effectLst/>
                    <a:latin typeface="+mj-lt"/>
                    <a:ea typeface="Calibri" panose="020F0502020204030204" pitchFamily="34" charset="0"/>
                  </a:rPr>
                  <a:t>mAP50: là thước đo để đo lường lường độ chính xác trung bình của mô hình khi ngưỡng IoU</a:t>
                </a:r>
                <a:r>
                  <a:rPr lang="vi-VN" sz="2400" b="1">
                    <a:effectLst/>
                    <a:latin typeface="+mj-lt"/>
                    <a:ea typeface="Calibri" panose="020F0502020204030204" pitchFamily="34" charset="0"/>
                  </a:rPr>
                  <a:t> </a:t>
                </a:r>
                <a:r>
                  <a:rPr lang="vi-VN" sz="2400">
                    <a:effectLst/>
                    <a:latin typeface="+mj-lt"/>
                    <a:ea typeface="Calibri" panose="020F0502020204030204" pitchFamily="34" charset="0"/>
                  </a:rPr>
                  <a:t>được đặt ở 50%. Độ đo này đại diện cho việc mô hình chỉ xem xét các phát hiện "dễ dàng".</a:t>
                </a:r>
                <a:endParaRPr lang="en-US" sz="2400">
                  <a:effectLst/>
                  <a:latin typeface="+mj-lt"/>
                  <a:ea typeface="Calibri" panose="020F0502020204030204" pitchFamily="34" charset="0"/>
                </a:endParaRPr>
              </a:p>
              <a:p>
                <a:pPr marL="342900" marR="0" lvl="0" indent="-342900" algn="just">
                  <a:lnSpc>
                    <a:spcPct val="150000"/>
                  </a:lnSpc>
                  <a:spcAft>
                    <a:spcPts val="600"/>
                  </a:spcAft>
                  <a:buSzPts val="1000"/>
                  <a:buFont typeface="Times New Roman" panose="02020603050405020304" pitchFamily="18" charset="0"/>
                  <a:buChar char="-"/>
                  <a:tabLst>
                    <a:tab pos="457200" algn="l"/>
                  </a:tabLst>
                </a:pPr>
                <a:r>
                  <a:rPr lang="vi-VN" sz="2400">
                    <a:effectLst/>
                    <a:latin typeface="+mj-lt"/>
                    <a:ea typeface="Calibri" panose="020F0502020204030204" pitchFamily="34" charset="0"/>
                  </a:rPr>
                  <a:t>mAP50-95: là thước đo để đo lường lường độ chính xác trung bình của mô hình tại các ngưỡng IoU từ 0.5 đến 0.95 (bước 0.05). Độ đo này cung cấp một cái nhìn toàn diện về hiệu suất của mô hình qua các mức độ khó phát hiện khác nhau.</a:t>
                </a:r>
                <a:endParaRPr lang="en-US" sz="2400">
                  <a:effectLst/>
                  <a:latin typeface="+mj-lt"/>
                  <a:ea typeface="Calibri" panose="020F0502020204030204" pitchFamily="34" charset="0"/>
                </a:endParaRPr>
              </a:p>
            </p:txBody>
          </p:sp>
        </mc:Choice>
        <mc:Fallback xmlns="">
          <p:sp>
            <p:nvSpPr>
              <p:cNvPr id="7" name="Hộp Văn bản 6">
                <a:extLst>
                  <a:ext uri="{FF2B5EF4-FFF2-40B4-BE49-F238E27FC236}">
                    <a16:creationId xmlns:a16="http://schemas.microsoft.com/office/drawing/2014/main" id="{606E569A-BD15-EDB5-AB00-0B8D7354D246}"/>
                  </a:ext>
                </a:extLst>
              </p:cNvPr>
              <p:cNvSpPr txBox="1">
                <a:spLocks noRot="1" noChangeAspect="1" noMove="1" noResize="1" noEditPoints="1" noAdjustHandles="1" noChangeArrowheads="1" noChangeShapeType="1" noTextEdit="1"/>
              </p:cNvSpPr>
              <p:nvPr/>
            </p:nvSpPr>
            <p:spPr>
              <a:xfrm>
                <a:off x="7385624" y="1712945"/>
                <a:ext cx="10363199" cy="7584640"/>
              </a:xfrm>
              <a:prstGeom prst="rect">
                <a:avLst/>
              </a:prstGeom>
              <a:blipFill>
                <a:blip r:embed="rId3"/>
                <a:stretch>
                  <a:fillRect r="-882" b="-804"/>
                </a:stretch>
              </a:blipFill>
            </p:spPr>
            <p:txBody>
              <a:bodyPr/>
              <a:lstStyle/>
              <a:p>
                <a:r>
                  <a:rPr lang="en-US">
                    <a:noFill/>
                  </a:rPr>
                  <a:t> </a:t>
                </a:r>
              </a:p>
            </p:txBody>
          </p:sp>
        </mc:Fallback>
      </mc:AlternateContent>
    </p:spTree>
    <p:extLst>
      <p:ext uri="{BB962C8B-B14F-4D97-AF65-F5344CB8AC3E}">
        <p14:creationId xmlns:p14="http://schemas.microsoft.com/office/powerpoint/2010/main" val="24438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90650" y="5961106"/>
            <a:ext cx="15506700" cy="3953609"/>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1" name="Hộp Văn bản 30">
            <a:extLst>
              <a:ext uri="{FF2B5EF4-FFF2-40B4-BE49-F238E27FC236}">
                <a16:creationId xmlns:a16="http://schemas.microsoft.com/office/drawing/2014/main" id="{8A3F9FF3-B8E4-5403-09AB-047BB7D836EA}"/>
              </a:ext>
            </a:extLst>
          </p:cNvPr>
          <p:cNvSpPr txBox="1"/>
          <p:nvPr/>
        </p:nvSpPr>
        <p:spPr>
          <a:xfrm>
            <a:off x="6477000" y="9162456"/>
            <a:ext cx="4343400" cy="523220"/>
          </a:xfrm>
          <a:prstGeom prst="rect">
            <a:avLst/>
          </a:prstGeom>
          <a:noFill/>
        </p:spPr>
        <p:txBody>
          <a:bodyPr wrap="square" rtlCol="0">
            <a:spAutoFit/>
          </a:bodyPr>
          <a:lstStyle/>
          <a:p>
            <a:pPr algn="ctr"/>
            <a:r>
              <a:rPr lang="vi-VN" sz="2800">
                <a:solidFill>
                  <a:schemeClr val="bg1"/>
                </a:solidFill>
                <a:latin typeface="Times New Roman" panose="02020603050405020304" pitchFamily="18" charset="0"/>
                <a:cs typeface="Times New Roman" panose="02020603050405020304" pitchFamily="18" charset="0"/>
              </a:rPr>
              <a:t>Đánh giá trên tập test</a:t>
            </a:r>
            <a:endParaRPr lang="en-US" sz="2800">
              <a:solidFill>
                <a:schemeClr val="bg1"/>
              </a:solidFill>
              <a:latin typeface="Times New Roman" panose="02020603050405020304" pitchFamily="18" charset="0"/>
              <a:cs typeface="Times New Roman" panose="02020603050405020304" pitchFamily="18" charset="0"/>
            </a:endParaRPr>
          </a:p>
        </p:txBody>
      </p:sp>
      <p:graphicFrame>
        <p:nvGraphicFramePr>
          <p:cNvPr id="34" name="Bảng 33">
            <a:extLst>
              <a:ext uri="{FF2B5EF4-FFF2-40B4-BE49-F238E27FC236}">
                <a16:creationId xmlns:a16="http://schemas.microsoft.com/office/drawing/2014/main" id="{65FC566D-1544-84CD-83F2-036804301571}"/>
              </a:ext>
            </a:extLst>
          </p:cNvPr>
          <p:cNvGraphicFramePr>
            <a:graphicFrameLocks noGrp="1"/>
          </p:cNvGraphicFramePr>
          <p:nvPr>
            <p:extLst>
              <p:ext uri="{D42A27DB-BD31-4B8C-83A1-F6EECF244321}">
                <p14:modId xmlns:p14="http://schemas.microsoft.com/office/powerpoint/2010/main" val="1594955107"/>
              </p:ext>
            </p:extLst>
          </p:nvPr>
        </p:nvGraphicFramePr>
        <p:xfrm>
          <a:off x="2565398" y="2270646"/>
          <a:ext cx="13377959" cy="2951747"/>
        </p:xfrm>
        <a:graphic>
          <a:graphicData uri="http://schemas.openxmlformats.org/drawingml/2006/table">
            <a:tbl>
              <a:tblPr>
                <a:tableStyleId>{5940675A-B579-460E-94D1-54222C63F5DA}</a:tableStyleId>
              </a:tblPr>
              <a:tblGrid>
                <a:gridCol w="1911137">
                  <a:extLst>
                    <a:ext uri="{9D8B030D-6E8A-4147-A177-3AD203B41FA5}">
                      <a16:colId xmlns:a16="http://schemas.microsoft.com/office/drawing/2014/main" val="51479769"/>
                    </a:ext>
                  </a:extLst>
                </a:gridCol>
                <a:gridCol w="1911137">
                  <a:extLst>
                    <a:ext uri="{9D8B030D-6E8A-4147-A177-3AD203B41FA5}">
                      <a16:colId xmlns:a16="http://schemas.microsoft.com/office/drawing/2014/main" val="3550739222"/>
                    </a:ext>
                  </a:extLst>
                </a:gridCol>
                <a:gridCol w="1911137">
                  <a:extLst>
                    <a:ext uri="{9D8B030D-6E8A-4147-A177-3AD203B41FA5}">
                      <a16:colId xmlns:a16="http://schemas.microsoft.com/office/drawing/2014/main" val="1263418738"/>
                    </a:ext>
                  </a:extLst>
                </a:gridCol>
                <a:gridCol w="1911137">
                  <a:extLst>
                    <a:ext uri="{9D8B030D-6E8A-4147-A177-3AD203B41FA5}">
                      <a16:colId xmlns:a16="http://schemas.microsoft.com/office/drawing/2014/main" val="3895178653"/>
                    </a:ext>
                  </a:extLst>
                </a:gridCol>
                <a:gridCol w="1911137">
                  <a:extLst>
                    <a:ext uri="{9D8B030D-6E8A-4147-A177-3AD203B41FA5}">
                      <a16:colId xmlns:a16="http://schemas.microsoft.com/office/drawing/2014/main" val="1038344103"/>
                    </a:ext>
                  </a:extLst>
                </a:gridCol>
                <a:gridCol w="1911137">
                  <a:extLst>
                    <a:ext uri="{9D8B030D-6E8A-4147-A177-3AD203B41FA5}">
                      <a16:colId xmlns:a16="http://schemas.microsoft.com/office/drawing/2014/main" val="309072783"/>
                    </a:ext>
                  </a:extLst>
                </a:gridCol>
                <a:gridCol w="1911137">
                  <a:extLst>
                    <a:ext uri="{9D8B030D-6E8A-4147-A177-3AD203B41FA5}">
                      <a16:colId xmlns:a16="http://schemas.microsoft.com/office/drawing/2014/main" val="1244553485"/>
                    </a:ext>
                  </a:extLst>
                </a:gridCol>
              </a:tblGrid>
              <a:tr h="485113">
                <a:tc>
                  <a:txBody>
                    <a:bodyPr/>
                    <a:lstStyle/>
                    <a:p>
                      <a:pPr algn="ctr" fontAlgn="t"/>
                      <a:r>
                        <a:rPr lang="vi-VN" sz="2000">
                          <a:effectLst/>
                          <a:latin typeface="Times New Roman" panose="02020603050405020304" pitchFamily="18" charset="0"/>
                          <a:cs typeface="Times New Roman" panose="02020603050405020304" pitchFamily="18" charset="0"/>
                        </a:rPr>
                        <a:t>Class</a:t>
                      </a:r>
                      <a:endParaRPr lang="en-US" sz="2000">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cs typeface="Times New Roman" panose="02020603050405020304" pitchFamily="18" charset="0"/>
                        </a:rPr>
                        <a:t>Images</a:t>
                      </a:r>
                    </a:p>
                  </a:txBody>
                  <a:tcPr marL="69302" marR="69302" marT="34651" marB="34651"/>
                </a:tc>
                <a:tc>
                  <a:txBody>
                    <a:bodyPr/>
                    <a:lstStyle/>
                    <a:p>
                      <a:pPr algn="ctr" fontAlgn="t"/>
                      <a:r>
                        <a:rPr lang="vi-VN" sz="2000">
                          <a:effectLst/>
                          <a:latin typeface="Times New Roman" panose="02020603050405020304" pitchFamily="18" charset="0"/>
                          <a:cs typeface="Times New Roman" panose="02020603050405020304" pitchFamily="18" charset="0"/>
                        </a:rPr>
                        <a:t>Instances</a:t>
                      </a:r>
                      <a:endParaRPr lang="en-US" sz="2000">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vi-VN" sz="2000">
                          <a:effectLst/>
                          <a:latin typeface="Times New Roman" panose="02020603050405020304" pitchFamily="18" charset="0"/>
                          <a:cs typeface="Times New Roman" panose="02020603050405020304" pitchFamily="18" charset="0"/>
                        </a:rPr>
                        <a:t>Precision</a:t>
                      </a:r>
                      <a:endParaRPr lang="en-US" sz="2000">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R</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mAP50</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mAP50-95</a:t>
                      </a:r>
                    </a:p>
                  </a:txBody>
                  <a:tcPr marL="69302" marR="69302" marT="34651" marB="34651"/>
                </a:tc>
                <a:extLst>
                  <a:ext uri="{0D108BD9-81ED-4DB2-BD59-A6C34878D82A}">
                    <a16:rowId xmlns:a16="http://schemas.microsoft.com/office/drawing/2014/main" val="539656920"/>
                  </a:ext>
                </a:extLst>
              </a:tr>
              <a:tr h="277207">
                <a:tc>
                  <a:txBody>
                    <a:bodyPr/>
                    <a:lstStyle/>
                    <a:p>
                      <a:pPr fontAlgn="t"/>
                      <a:r>
                        <a:rPr lang="en-US" sz="2000">
                          <a:effectLst/>
                          <a:latin typeface="Times New Roman" panose="02020603050405020304" pitchFamily="18" charset="0"/>
                          <a:cs typeface="Times New Roman" panose="02020603050405020304" pitchFamily="18" charset="0"/>
                        </a:rPr>
                        <a:t>all</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370</a:t>
                      </a:r>
                    </a:p>
                  </a:txBody>
                  <a:tcPr marL="69302" marR="69302" marT="34651" marB="34651"/>
                </a:tc>
                <a:tc>
                  <a:txBody>
                    <a:bodyPr/>
                    <a:lstStyle/>
                    <a:p>
                      <a:pPr algn="ctr" fontAlgn="t"/>
                      <a:r>
                        <a:rPr lang="en-US" sz="2000" b="0" i="0" kern="1200">
                          <a:solidFill>
                            <a:schemeClr val="tx1"/>
                          </a:solidFill>
                          <a:effectLst/>
                          <a:latin typeface="Times New Roman" panose="02020603050405020304" pitchFamily="18" charset="0"/>
                          <a:ea typeface="+mn-ea"/>
                          <a:cs typeface="Times New Roman" panose="02020603050405020304" pitchFamily="18" charset="0"/>
                        </a:rPr>
                        <a:t>470</a:t>
                      </a:r>
                      <a:endParaRPr lang="en-US" sz="2000">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0.644</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0.539</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0.553</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0.249</a:t>
                      </a:r>
                    </a:p>
                  </a:txBody>
                  <a:tcPr marL="69302" marR="69302" marT="34651" marB="34651"/>
                </a:tc>
                <a:extLst>
                  <a:ext uri="{0D108BD9-81ED-4DB2-BD59-A6C34878D82A}">
                    <a16:rowId xmlns:a16="http://schemas.microsoft.com/office/drawing/2014/main" val="1996905874"/>
                  </a:ext>
                </a:extLst>
              </a:tr>
              <a:tr h="277207">
                <a:tc>
                  <a:txBody>
                    <a:bodyPr/>
                    <a:lstStyle/>
                    <a:p>
                      <a:pPr fontAlgn="t"/>
                      <a:r>
                        <a:rPr lang="en-US" sz="2000">
                          <a:effectLst/>
                          <a:latin typeface="Times New Roman" panose="02020603050405020304" pitchFamily="18" charset="0"/>
                          <a:cs typeface="Times New Roman" panose="02020603050405020304" pitchFamily="18" charset="0"/>
                        </a:rPr>
                        <a:t>acne</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70</a:t>
                      </a:r>
                    </a:p>
                  </a:txBody>
                  <a:tcPr marL="69302" marR="69302" marT="34651" marB="34651"/>
                </a:tc>
                <a:tc>
                  <a:txBody>
                    <a:bodyPr/>
                    <a:lstStyle/>
                    <a:p>
                      <a:pPr algn="ctr" fontAlgn="t"/>
                      <a:r>
                        <a:rPr lang="vi-VN" sz="2000">
                          <a:effectLst/>
                          <a:latin typeface="Times New Roman" panose="02020603050405020304" pitchFamily="18" charset="0"/>
                          <a:cs typeface="Times New Roman" panose="02020603050405020304" pitchFamily="18" charset="0"/>
                        </a:rPr>
                        <a:t>70</a:t>
                      </a:r>
                      <a:endParaRPr lang="en-US" sz="2000">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0.805</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0.814</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0.874</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0.362</a:t>
                      </a:r>
                    </a:p>
                  </a:txBody>
                  <a:tcPr marL="69302" marR="69302" marT="34651" marB="34651"/>
                </a:tc>
                <a:extLst>
                  <a:ext uri="{0D108BD9-81ED-4DB2-BD59-A6C34878D82A}">
                    <a16:rowId xmlns:a16="http://schemas.microsoft.com/office/drawing/2014/main" val="3032446602"/>
                  </a:ext>
                </a:extLst>
              </a:tr>
              <a:tr h="485113">
                <a:tc>
                  <a:txBody>
                    <a:bodyPr/>
                    <a:lstStyle/>
                    <a:p>
                      <a:pPr fontAlgn="t"/>
                      <a:r>
                        <a:rPr lang="en-US" sz="2000">
                          <a:effectLst/>
                          <a:latin typeface="Times New Roman" panose="02020603050405020304" pitchFamily="18" charset="0"/>
                          <a:cs typeface="Times New Roman" panose="02020603050405020304" pitchFamily="18" charset="0"/>
                        </a:rPr>
                        <a:t>eye_infection</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70</a:t>
                      </a:r>
                    </a:p>
                  </a:txBody>
                  <a:tcPr marL="69302" marR="69302" marT="34651" marB="34651"/>
                </a:tc>
                <a:tc>
                  <a:txBody>
                    <a:bodyPr/>
                    <a:lstStyle/>
                    <a:p>
                      <a:pPr algn="ctr" fontAlgn="t"/>
                      <a:r>
                        <a:rPr lang="vi-VN"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0.662</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0.87</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0.73</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0.397</a:t>
                      </a:r>
                    </a:p>
                  </a:txBody>
                  <a:tcPr marL="69302" marR="69302" marT="34651" marB="34651"/>
                </a:tc>
                <a:extLst>
                  <a:ext uri="{0D108BD9-81ED-4DB2-BD59-A6C34878D82A}">
                    <a16:rowId xmlns:a16="http://schemas.microsoft.com/office/drawing/2014/main" val="807725680"/>
                  </a:ext>
                </a:extLst>
              </a:tr>
              <a:tr h="277207">
                <a:tc>
                  <a:txBody>
                    <a:bodyPr/>
                    <a:lstStyle/>
                    <a:p>
                      <a:pPr fontAlgn="t"/>
                      <a:r>
                        <a:rPr lang="en-US" sz="2000">
                          <a:effectLst/>
                          <a:latin typeface="Times New Roman" panose="02020603050405020304" pitchFamily="18" charset="0"/>
                          <a:cs typeface="Times New Roman" panose="02020603050405020304" pitchFamily="18" charset="0"/>
                        </a:rPr>
                        <a:t>hairloss</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70</a:t>
                      </a:r>
                    </a:p>
                  </a:txBody>
                  <a:tcPr marL="69302" marR="69302" marT="34651" marB="34651"/>
                </a:tc>
                <a:tc>
                  <a:txBody>
                    <a:bodyPr/>
                    <a:lstStyle/>
                    <a:p>
                      <a:pPr algn="ctr" fontAlgn="t"/>
                      <a:r>
                        <a:rPr lang="vi-VN" sz="2000">
                          <a:effectLst/>
                          <a:latin typeface="Times New Roman" panose="02020603050405020304" pitchFamily="18" charset="0"/>
                          <a:cs typeface="Times New Roman" panose="02020603050405020304" pitchFamily="18" charset="0"/>
                        </a:rPr>
                        <a:t>90</a:t>
                      </a:r>
                      <a:endParaRPr lang="en-US" sz="2000">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0.196</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0.0889</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0.089</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0.0262</a:t>
                      </a:r>
                    </a:p>
                  </a:txBody>
                  <a:tcPr marL="69302" marR="69302" marT="34651" marB="34651"/>
                </a:tc>
                <a:extLst>
                  <a:ext uri="{0D108BD9-81ED-4DB2-BD59-A6C34878D82A}">
                    <a16:rowId xmlns:a16="http://schemas.microsoft.com/office/drawing/2014/main" val="2712922983"/>
                  </a:ext>
                </a:extLst>
              </a:tr>
              <a:tr h="485113">
                <a:tc>
                  <a:txBody>
                    <a:bodyPr/>
                    <a:lstStyle/>
                    <a:p>
                      <a:pPr fontAlgn="t"/>
                      <a:r>
                        <a:rPr lang="en-US" sz="2000">
                          <a:effectLst/>
                          <a:latin typeface="Times New Roman" panose="02020603050405020304" pitchFamily="18" charset="0"/>
                          <a:cs typeface="Times New Roman" panose="02020603050405020304" pitchFamily="18" charset="0"/>
                        </a:rPr>
                        <a:t>lump_and_bump</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80</a:t>
                      </a:r>
                    </a:p>
                  </a:txBody>
                  <a:tcPr marL="69302" marR="69302" marT="34651" marB="34651"/>
                </a:tc>
                <a:tc>
                  <a:txBody>
                    <a:bodyPr/>
                    <a:lstStyle/>
                    <a:p>
                      <a:pPr algn="ctr" fontAlgn="t"/>
                      <a:r>
                        <a:rPr lang="vi-VN" sz="2000">
                          <a:effectLst/>
                          <a:latin typeface="Times New Roman" panose="02020603050405020304" pitchFamily="18" charset="0"/>
                          <a:cs typeface="Times New Roman" panose="02020603050405020304" pitchFamily="18" charset="0"/>
                        </a:rPr>
                        <a:t>80</a:t>
                      </a:r>
                      <a:endParaRPr lang="en-US" sz="2000">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0.85</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0.738</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0.818</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0.376</a:t>
                      </a:r>
                    </a:p>
                  </a:txBody>
                  <a:tcPr marL="69302" marR="69302" marT="34651" marB="34651"/>
                </a:tc>
                <a:extLst>
                  <a:ext uri="{0D108BD9-81ED-4DB2-BD59-A6C34878D82A}">
                    <a16:rowId xmlns:a16="http://schemas.microsoft.com/office/drawing/2014/main" val="232368715"/>
                  </a:ext>
                </a:extLst>
              </a:tr>
              <a:tr h="277207">
                <a:tc>
                  <a:txBody>
                    <a:bodyPr/>
                    <a:lstStyle/>
                    <a:p>
                      <a:pPr fontAlgn="t"/>
                      <a:r>
                        <a:rPr lang="en-US" sz="2000">
                          <a:effectLst/>
                          <a:latin typeface="Times New Roman" panose="02020603050405020304" pitchFamily="18" charset="0"/>
                          <a:cs typeface="Times New Roman" panose="02020603050405020304" pitchFamily="18" charset="0"/>
                        </a:rPr>
                        <a:t>ringworm</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80</a:t>
                      </a:r>
                    </a:p>
                  </a:txBody>
                  <a:tcPr marL="69302" marR="69302" marT="34651" marB="34651"/>
                </a:tc>
                <a:tc>
                  <a:txBody>
                    <a:bodyPr/>
                    <a:lstStyle/>
                    <a:p>
                      <a:pPr algn="ctr" fontAlgn="t"/>
                      <a:r>
                        <a:rPr lang="vi-VN" sz="2000">
                          <a:effectLst/>
                          <a:latin typeface="Times New Roman" panose="02020603050405020304" pitchFamily="18" charset="0"/>
                          <a:cs typeface="Times New Roman" panose="02020603050405020304" pitchFamily="18" charset="0"/>
                        </a:rPr>
                        <a:t>130</a:t>
                      </a:r>
                      <a:endParaRPr lang="en-US" sz="2000">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0.705</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0.184</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0.252</a:t>
                      </a:r>
                    </a:p>
                  </a:txBody>
                  <a:tcPr marL="69302" marR="69302" marT="34651" marB="34651"/>
                </a:tc>
                <a:tc>
                  <a:txBody>
                    <a:bodyPr/>
                    <a:lstStyle/>
                    <a:p>
                      <a:pPr algn="ctr" fontAlgn="t"/>
                      <a:r>
                        <a:rPr lang="en-US" sz="2000">
                          <a:effectLst/>
                          <a:latin typeface="Times New Roman" panose="02020603050405020304" pitchFamily="18" charset="0"/>
                          <a:cs typeface="Times New Roman" panose="02020603050405020304" pitchFamily="18" charset="0"/>
                        </a:rPr>
                        <a:t>0.0846</a:t>
                      </a:r>
                    </a:p>
                  </a:txBody>
                  <a:tcPr marL="69302" marR="69302" marT="34651" marB="34651"/>
                </a:tc>
                <a:extLst>
                  <a:ext uri="{0D108BD9-81ED-4DB2-BD59-A6C34878D82A}">
                    <a16:rowId xmlns:a16="http://schemas.microsoft.com/office/drawing/2014/main" val="196706875"/>
                  </a:ext>
                </a:extLst>
              </a:tr>
            </a:tbl>
          </a:graphicData>
        </a:graphic>
      </p:graphicFrame>
      <p:sp>
        <p:nvSpPr>
          <p:cNvPr id="35" name="Hộp Văn bản 34">
            <a:extLst>
              <a:ext uri="{FF2B5EF4-FFF2-40B4-BE49-F238E27FC236}">
                <a16:creationId xmlns:a16="http://schemas.microsoft.com/office/drawing/2014/main" id="{70F18D97-102F-D19B-096C-B5871DD3CC28}"/>
              </a:ext>
            </a:extLst>
          </p:cNvPr>
          <p:cNvSpPr txBox="1"/>
          <p:nvPr/>
        </p:nvSpPr>
        <p:spPr>
          <a:xfrm>
            <a:off x="6477000" y="5307197"/>
            <a:ext cx="4343400" cy="523220"/>
          </a:xfrm>
          <a:prstGeom prst="rect">
            <a:avLst/>
          </a:prstGeom>
          <a:noFill/>
        </p:spPr>
        <p:txBody>
          <a:bodyPr wrap="square" rtlCol="0">
            <a:spAutoFit/>
          </a:bodyPr>
          <a:lstStyle/>
          <a:p>
            <a:pPr algn="ctr"/>
            <a:r>
              <a:rPr lang="vi-VN" sz="2800">
                <a:latin typeface="Times New Roman" panose="02020603050405020304" pitchFamily="18" charset="0"/>
                <a:cs typeface="Times New Roman" panose="02020603050405020304" pitchFamily="18" charset="0"/>
              </a:rPr>
              <a:t>Đánh giá trên tập validation</a:t>
            </a:r>
            <a:endParaRPr lang="en-US" sz="2800">
              <a:latin typeface="Times New Roman" panose="02020603050405020304" pitchFamily="18" charset="0"/>
              <a:cs typeface="Times New Roman" panose="02020603050405020304" pitchFamily="18" charset="0"/>
            </a:endParaRPr>
          </a:p>
        </p:txBody>
      </p:sp>
      <p:graphicFrame>
        <p:nvGraphicFramePr>
          <p:cNvPr id="46" name="Bảng 45">
            <a:extLst>
              <a:ext uri="{FF2B5EF4-FFF2-40B4-BE49-F238E27FC236}">
                <a16:creationId xmlns:a16="http://schemas.microsoft.com/office/drawing/2014/main" id="{E49D8F38-8F2D-3848-7372-C4A55041E990}"/>
              </a:ext>
            </a:extLst>
          </p:cNvPr>
          <p:cNvGraphicFramePr>
            <a:graphicFrameLocks noGrp="1"/>
          </p:cNvGraphicFramePr>
          <p:nvPr>
            <p:extLst>
              <p:ext uri="{D42A27DB-BD31-4B8C-83A1-F6EECF244321}">
                <p14:modId xmlns:p14="http://schemas.microsoft.com/office/powerpoint/2010/main" val="1803986755"/>
              </p:ext>
            </p:extLst>
          </p:nvPr>
        </p:nvGraphicFramePr>
        <p:xfrm>
          <a:off x="2565400" y="6171353"/>
          <a:ext cx="13377959" cy="2729725"/>
        </p:xfrm>
        <a:graphic>
          <a:graphicData uri="http://schemas.openxmlformats.org/drawingml/2006/table">
            <a:tbl>
              <a:tblPr>
                <a:tableStyleId>{2D5ABB26-0587-4C30-8999-92F81FD0307C}</a:tableStyleId>
              </a:tblPr>
              <a:tblGrid>
                <a:gridCol w="1911137">
                  <a:extLst>
                    <a:ext uri="{9D8B030D-6E8A-4147-A177-3AD203B41FA5}">
                      <a16:colId xmlns:a16="http://schemas.microsoft.com/office/drawing/2014/main" val="4277991597"/>
                    </a:ext>
                  </a:extLst>
                </a:gridCol>
                <a:gridCol w="1911137">
                  <a:extLst>
                    <a:ext uri="{9D8B030D-6E8A-4147-A177-3AD203B41FA5}">
                      <a16:colId xmlns:a16="http://schemas.microsoft.com/office/drawing/2014/main" val="1593293593"/>
                    </a:ext>
                  </a:extLst>
                </a:gridCol>
                <a:gridCol w="1911137">
                  <a:extLst>
                    <a:ext uri="{9D8B030D-6E8A-4147-A177-3AD203B41FA5}">
                      <a16:colId xmlns:a16="http://schemas.microsoft.com/office/drawing/2014/main" val="2049887939"/>
                    </a:ext>
                  </a:extLst>
                </a:gridCol>
                <a:gridCol w="1911137">
                  <a:extLst>
                    <a:ext uri="{9D8B030D-6E8A-4147-A177-3AD203B41FA5}">
                      <a16:colId xmlns:a16="http://schemas.microsoft.com/office/drawing/2014/main" val="4119398216"/>
                    </a:ext>
                  </a:extLst>
                </a:gridCol>
                <a:gridCol w="1911137">
                  <a:extLst>
                    <a:ext uri="{9D8B030D-6E8A-4147-A177-3AD203B41FA5}">
                      <a16:colId xmlns:a16="http://schemas.microsoft.com/office/drawing/2014/main" val="1280861864"/>
                    </a:ext>
                  </a:extLst>
                </a:gridCol>
                <a:gridCol w="1911137">
                  <a:extLst>
                    <a:ext uri="{9D8B030D-6E8A-4147-A177-3AD203B41FA5}">
                      <a16:colId xmlns:a16="http://schemas.microsoft.com/office/drawing/2014/main" val="649703058"/>
                    </a:ext>
                  </a:extLst>
                </a:gridCol>
                <a:gridCol w="1911137">
                  <a:extLst>
                    <a:ext uri="{9D8B030D-6E8A-4147-A177-3AD203B41FA5}">
                      <a16:colId xmlns:a16="http://schemas.microsoft.com/office/drawing/2014/main" val="4251625955"/>
                    </a:ext>
                  </a:extLst>
                </a:gridCol>
              </a:tblGrid>
              <a:tr h="277208">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Class</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Images</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Instances</a:t>
                      </a:r>
                    </a:p>
                  </a:txBody>
                  <a:tcPr marL="69302" marR="69302" marT="34651" marB="34651"/>
                </a:tc>
                <a:tc>
                  <a:txBody>
                    <a:bodyPr/>
                    <a:lstStyle/>
                    <a:p>
                      <a:pPr algn="ctr" fontAlgn="t"/>
                      <a:r>
                        <a:rPr lang="vi-VN" sz="2000">
                          <a:solidFill>
                            <a:schemeClr val="bg1"/>
                          </a:solidFill>
                          <a:effectLst/>
                          <a:latin typeface="Times New Roman" panose="02020603050405020304" pitchFamily="18" charset="0"/>
                          <a:cs typeface="Times New Roman" panose="02020603050405020304" pitchFamily="18" charset="0"/>
                        </a:rPr>
                        <a:t>Precision</a:t>
                      </a:r>
                      <a:endParaRPr lang="en-US" sz="2000">
                        <a:solidFill>
                          <a:schemeClr val="bg1"/>
                        </a:solidFill>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vi-VN" sz="2000">
                          <a:solidFill>
                            <a:schemeClr val="bg1"/>
                          </a:solidFill>
                          <a:effectLst/>
                          <a:latin typeface="Times New Roman" panose="02020603050405020304" pitchFamily="18" charset="0"/>
                          <a:cs typeface="Times New Roman" panose="02020603050405020304" pitchFamily="18" charset="0"/>
                        </a:rPr>
                        <a:t>Recall</a:t>
                      </a:r>
                      <a:endParaRPr lang="en-US" sz="2000">
                        <a:solidFill>
                          <a:schemeClr val="bg1"/>
                        </a:solidFill>
                        <a:effectLst/>
                        <a:latin typeface="Times New Roman" panose="02020603050405020304" pitchFamily="18" charset="0"/>
                        <a:cs typeface="Times New Roman" panose="02020603050405020304" pitchFamily="18" charset="0"/>
                      </a:endParaRP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mAP50</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mAP50-95</a:t>
                      </a:r>
                    </a:p>
                  </a:txBody>
                  <a:tcPr marL="69302" marR="69302" marT="34651" marB="34651"/>
                </a:tc>
                <a:extLst>
                  <a:ext uri="{0D108BD9-81ED-4DB2-BD59-A6C34878D82A}">
                    <a16:rowId xmlns:a16="http://schemas.microsoft.com/office/drawing/2014/main" val="870820776"/>
                  </a:ext>
                </a:extLst>
              </a:tr>
              <a:tr h="277208">
                <a:tc>
                  <a:txBody>
                    <a:bodyPr/>
                    <a:lstStyle/>
                    <a:p>
                      <a:pPr fontAlgn="t"/>
                      <a:r>
                        <a:rPr lang="en-US" sz="2000">
                          <a:solidFill>
                            <a:schemeClr val="bg1"/>
                          </a:solidFill>
                          <a:effectLst/>
                          <a:latin typeface="Times New Roman" panose="02020603050405020304" pitchFamily="18" charset="0"/>
                          <a:cs typeface="Times New Roman" panose="02020603050405020304" pitchFamily="18" charset="0"/>
                        </a:rPr>
                        <a:t>all</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227</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275</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0.789</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0.658</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0.74</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0.428</a:t>
                      </a:r>
                    </a:p>
                  </a:txBody>
                  <a:tcPr marL="69302" marR="69302" marT="34651" marB="34651"/>
                </a:tc>
                <a:extLst>
                  <a:ext uri="{0D108BD9-81ED-4DB2-BD59-A6C34878D82A}">
                    <a16:rowId xmlns:a16="http://schemas.microsoft.com/office/drawing/2014/main" val="2031475435"/>
                  </a:ext>
                </a:extLst>
              </a:tr>
              <a:tr h="277208">
                <a:tc>
                  <a:txBody>
                    <a:bodyPr/>
                    <a:lstStyle/>
                    <a:p>
                      <a:pPr fontAlgn="t"/>
                      <a:r>
                        <a:rPr lang="en-US" sz="2000">
                          <a:solidFill>
                            <a:schemeClr val="bg1"/>
                          </a:solidFill>
                          <a:effectLst/>
                          <a:latin typeface="Times New Roman" panose="02020603050405020304" pitchFamily="18" charset="0"/>
                          <a:cs typeface="Times New Roman" panose="02020603050405020304" pitchFamily="18" charset="0"/>
                        </a:rPr>
                        <a:t>acne</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42</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46</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0.789</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0.674</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0.743</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0.386</a:t>
                      </a:r>
                    </a:p>
                  </a:txBody>
                  <a:tcPr marL="69302" marR="69302" marT="34651" marB="34651"/>
                </a:tc>
                <a:extLst>
                  <a:ext uri="{0D108BD9-81ED-4DB2-BD59-A6C34878D82A}">
                    <a16:rowId xmlns:a16="http://schemas.microsoft.com/office/drawing/2014/main" val="1546457950"/>
                  </a:ext>
                </a:extLst>
              </a:tr>
              <a:tr h="277208">
                <a:tc>
                  <a:txBody>
                    <a:bodyPr/>
                    <a:lstStyle/>
                    <a:p>
                      <a:pPr fontAlgn="t"/>
                      <a:r>
                        <a:rPr lang="en-US" sz="2000">
                          <a:solidFill>
                            <a:schemeClr val="bg1"/>
                          </a:solidFill>
                          <a:effectLst/>
                          <a:latin typeface="Times New Roman" panose="02020603050405020304" pitchFamily="18" charset="0"/>
                          <a:cs typeface="Times New Roman" panose="02020603050405020304" pitchFamily="18" charset="0"/>
                        </a:rPr>
                        <a:t>eye_infection</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42</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60</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0.781</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0.917</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0.904</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0.557</a:t>
                      </a:r>
                    </a:p>
                  </a:txBody>
                  <a:tcPr marL="69302" marR="69302" marT="34651" marB="34651"/>
                </a:tc>
                <a:extLst>
                  <a:ext uri="{0D108BD9-81ED-4DB2-BD59-A6C34878D82A}">
                    <a16:rowId xmlns:a16="http://schemas.microsoft.com/office/drawing/2014/main" val="3273653358"/>
                  </a:ext>
                </a:extLst>
              </a:tr>
              <a:tr h="277208">
                <a:tc>
                  <a:txBody>
                    <a:bodyPr/>
                    <a:lstStyle/>
                    <a:p>
                      <a:pPr fontAlgn="t"/>
                      <a:r>
                        <a:rPr lang="en-US" sz="2000">
                          <a:solidFill>
                            <a:schemeClr val="bg1"/>
                          </a:solidFill>
                          <a:effectLst/>
                          <a:latin typeface="Times New Roman" panose="02020603050405020304" pitchFamily="18" charset="0"/>
                          <a:cs typeface="Times New Roman" panose="02020603050405020304" pitchFamily="18" charset="0"/>
                        </a:rPr>
                        <a:t>hairloss</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42</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61</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0.872</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0.508</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0.645</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0.412</a:t>
                      </a:r>
                    </a:p>
                  </a:txBody>
                  <a:tcPr marL="69302" marR="69302" marT="34651" marB="34651"/>
                </a:tc>
                <a:extLst>
                  <a:ext uri="{0D108BD9-81ED-4DB2-BD59-A6C34878D82A}">
                    <a16:rowId xmlns:a16="http://schemas.microsoft.com/office/drawing/2014/main" val="1410840152"/>
                  </a:ext>
                </a:extLst>
              </a:tr>
              <a:tr h="485113">
                <a:tc>
                  <a:txBody>
                    <a:bodyPr/>
                    <a:lstStyle/>
                    <a:p>
                      <a:pPr fontAlgn="t"/>
                      <a:r>
                        <a:rPr lang="en-US" sz="2000">
                          <a:solidFill>
                            <a:schemeClr val="bg1"/>
                          </a:solidFill>
                          <a:effectLst/>
                          <a:latin typeface="Times New Roman" panose="02020603050405020304" pitchFamily="18" charset="0"/>
                          <a:cs typeface="Times New Roman" panose="02020603050405020304" pitchFamily="18" charset="0"/>
                        </a:rPr>
                        <a:t>lump_and_bump</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54</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56</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0.869</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0.696</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0.84</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0.452</a:t>
                      </a:r>
                    </a:p>
                  </a:txBody>
                  <a:tcPr marL="69302" marR="69302" marT="34651" marB="34651"/>
                </a:tc>
                <a:extLst>
                  <a:ext uri="{0D108BD9-81ED-4DB2-BD59-A6C34878D82A}">
                    <a16:rowId xmlns:a16="http://schemas.microsoft.com/office/drawing/2014/main" val="3504654220"/>
                  </a:ext>
                </a:extLst>
              </a:tr>
              <a:tr h="277208">
                <a:tc>
                  <a:txBody>
                    <a:bodyPr/>
                    <a:lstStyle/>
                    <a:p>
                      <a:pPr fontAlgn="t"/>
                      <a:r>
                        <a:rPr lang="en-US" sz="2000">
                          <a:solidFill>
                            <a:schemeClr val="bg1"/>
                          </a:solidFill>
                          <a:effectLst/>
                          <a:latin typeface="Times New Roman" panose="02020603050405020304" pitchFamily="18" charset="0"/>
                          <a:cs typeface="Times New Roman" panose="02020603050405020304" pitchFamily="18" charset="0"/>
                        </a:rPr>
                        <a:t>ringworm</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48</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52</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0.631</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0.494</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0.57</a:t>
                      </a:r>
                    </a:p>
                  </a:txBody>
                  <a:tcPr marL="69302" marR="69302" marT="34651" marB="34651"/>
                </a:tc>
                <a:tc>
                  <a:txBody>
                    <a:bodyPr/>
                    <a:lstStyle/>
                    <a:p>
                      <a:pPr algn="ctr" fontAlgn="t"/>
                      <a:r>
                        <a:rPr lang="en-US" sz="2000">
                          <a:solidFill>
                            <a:schemeClr val="bg1"/>
                          </a:solidFill>
                          <a:effectLst/>
                          <a:latin typeface="Times New Roman" panose="02020603050405020304" pitchFamily="18" charset="0"/>
                          <a:cs typeface="Times New Roman" panose="02020603050405020304" pitchFamily="18" charset="0"/>
                        </a:rPr>
                        <a:t>0.332</a:t>
                      </a:r>
                    </a:p>
                  </a:txBody>
                  <a:tcPr marL="69302" marR="69302" marT="34651" marB="34651"/>
                </a:tc>
                <a:extLst>
                  <a:ext uri="{0D108BD9-81ED-4DB2-BD59-A6C34878D82A}">
                    <a16:rowId xmlns:a16="http://schemas.microsoft.com/office/drawing/2014/main" val="483909131"/>
                  </a:ext>
                </a:extLst>
              </a:tr>
            </a:tbl>
          </a:graphicData>
        </a:graphic>
      </p:graphicFrame>
      <p:sp>
        <p:nvSpPr>
          <p:cNvPr id="47" name="TextBox 23">
            <a:extLst>
              <a:ext uri="{FF2B5EF4-FFF2-40B4-BE49-F238E27FC236}">
                <a16:creationId xmlns:a16="http://schemas.microsoft.com/office/drawing/2014/main" id="{5D6C53A0-6DAC-9795-C1A2-D1177064F49B}"/>
              </a:ext>
            </a:extLst>
          </p:cNvPr>
          <p:cNvSpPr txBox="1"/>
          <p:nvPr/>
        </p:nvSpPr>
        <p:spPr>
          <a:xfrm>
            <a:off x="5201579" y="871930"/>
            <a:ext cx="9581221" cy="748538"/>
          </a:xfrm>
          <a:prstGeom prst="rect">
            <a:avLst/>
          </a:prstGeom>
        </p:spPr>
        <p:txBody>
          <a:bodyPr wrap="square" lIns="0" tIns="0" rIns="0" bIns="0" rtlCol="0" anchor="t">
            <a:spAutoFit/>
          </a:bodyPr>
          <a:lstStyle/>
          <a:p>
            <a:pPr marL="0" lvl="0" indent="0" algn="ctr">
              <a:lnSpc>
                <a:spcPts val="6300"/>
              </a:lnSpc>
              <a:spcBef>
                <a:spcPct val="0"/>
              </a:spcBef>
            </a:pPr>
            <a:r>
              <a:rPr lang="vi-VN" sz="4500" b="1">
                <a:solidFill>
                  <a:srgbClr val="051D40"/>
                </a:solidFill>
                <a:latin typeface="Montserrat Bold"/>
                <a:ea typeface="Montserrat Bold"/>
                <a:cs typeface="Montserrat Bold"/>
                <a:sym typeface="Montserrat Bold"/>
              </a:rPr>
              <a:t>Kết quả đánh giá với mỗi nhãn</a:t>
            </a:r>
            <a:endParaRPr lang="en-US" sz="4500" b="1">
              <a:solidFill>
                <a:srgbClr val="051D40"/>
              </a:solidFill>
              <a:latin typeface="Montserrat Bold"/>
              <a:ea typeface="Montserrat Bold"/>
              <a:cs typeface="Montserrat Bold"/>
              <a:sym typeface="Montserrat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6559974F-5CA7-AE26-9BC4-DC01DD49F30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51BB63B-E1D7-6C03-8926-265D5216CB02}"/>
              </a:ext>
            </a:extLst>
          </p:cNvPr>
          <p:cNvGrpSpPr/>
          <p:nvPr/>
        </p:nvGrpSpPr>
        <p:grpSpPr>
          <a:xfrm>
            <a:off x="13266830" y="0"/>
            <a:ext cx="5021170" cy="10287000"/>
            <a:chOff x="0" y="0"/>
            <a:chExt cx="1322448" cy="2709333"/>
          </a:xfrm>
        </p:grpSpPr>
        <p:sp>
          <p:nvSpPr>
            <p:cNvPr id="3" name="Freeform 3">
              <a:extLst>
                <a:ext uri="{FF2B5EF4-FFF2-40B4-BE49-F238E27FC236}">
                  <a16:creationId xmlns:a16="http://schemas.microsoft.com/office/drawing/2014/main" id="{04E33457-99D7-98C3-FE28-56978DF47994}"/>
                </a:ext>
              </a:extLst>
            </p:cNvPr>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a:extLst>
                <a:ext uri="{FF2B5EF4-FFF2-40B4-BE49-F238E27FC236}">
                  <a16:creationId xmlns:a16="http://schemas.microsoft.com/office/drawing/2014/main" id="{8077BCDB-079B-83EF-4B48-77108CE0ACFF}"/>
                </a:ext>
              </a:extLst>
            </p:cNvPr>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2FEC5B35-C3FF-8123-42EC-C7E9C889C53A}"/>
              </a:ext>
            </a:extLst>
          </p:cNvPr>
          <p:cNvSpPr txBox="1"/>
          <p:nvPr/>
        </p:nvSpPr>
        <p:spPr>
          <a:xfrm>
            <a:off x="1609132" y="1222804"/>
            <a:ext cx="7922504" cy="750205"/>
          </a:xfrm>
          <a:prstGeom prst="rect">
            <a:avLst/>
          </a:prstGeom>
        </p:spPr>
        <p:txBody>
          <a:bodyPr lIns="0" tIns="0" rIns="0" bIns="0" rtlCol="0" anchor="t">
            <a:spAutoFit/>
          </a:bodyPr>
          <a:lstStyle/>
          <a:p>
            <a:pPr marL="0" lvl="0" indent="0" algn="l">
              <a:lnSpc>
                <a:spcPts val="6300"/>
              </a:lnSpc>
              <a:spcBef>
                <a:spcPct val="0"/>
              </a:spcBef>
            </a:pPr>
            <a:r>
              <a:rPr lang="vi-VN" sz="4800" b="1">
                <a:solidFill>
                  <a:srgbClr val="051D40"/>
                </a:solidFill>
                <a:latin typeface="Times New Roman" panose="02020603050405020304" pitchFamily="18" charset="0"/>
                <a:ea typeface="Montserrat Bold"/>
                <a:cs typeface="Times New Roman" panose="02020603050405020304" pitchFamily="18" charset="0"/>
                <a:sym typeface="Montserrat Bold"/>
              </a:rPr>
              <a:t>4. Phương hướng</a:t>
            </a:r>
            <a:endParaRPr lang="en-US" sz="4800" b="1" u="none" strike="noStrike">
              <a:solidFill>
                <a:srgbClr val="051D40"/>
              </a:solidFill>
              <a:latin typeface="Times New Roman" panose="02020603050405020304" pitchFamily="18" charset="0"/>
              <a:ea typeface="Montserrat Bold"/>
              <a:cs typeface="Times New Roman" panose="02020603050405020304" pitchFamily="18" charset="0"/>
              <a:sym typeface="Montserrat Bold"/>
            </a:endParaRPr>
          </a:p>
        </p:txBody>
      </p:sp>
      <p:grpSp>
        <p:nvGrpSpPr>
          <p:cNvPr id="6" name="Group 6">
            <a:extLst>
              <a:ext uri="{FF2B5EF4-FFF2-40B4-BE49-F238E27FC236}">
                <a16:creationId xmlns:a16="http://schemas.microsoft.com/office/drawing/2014/main" id="{7F223BE5-33ED-1449-C90A-CB13D62F2A00}"/>
              </a:ext>
            </a:extLst>
          </p:cNvPr>
          <p:cNvGrpSpPr/>
          <p:nvPr/>
        </p:nvGrpSpPr>
        <p:grpSpPr>
          <a:xfrm>
            <a:off x="-1595820" y="-1782102"/>
            <a:ext cx="3564204" cy="3564204"/>
            <a:chOff x="0" y="0"/>
            <a:chExt cx="812800" cy="812800"/>
          </a:xfrm>
        </p:grpSpPr>
        <p:sp>
          <p:nvSpPr>
            <p:cNvPr id="7" name="Freeform 7">
              <a:extLst>
                <a:ext uri="{FF2B5EF4-FFF2-40B4-BE49-F238E27FC236}">
                  <a16:creationId xmlns:a16="http://schemas.microsoft.com/office/drawing/2014/main" id="{C313B8F5-60DE-0591-9D81-86B8E0EDE2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a:extLst>
                <a:ext uri="{FF2B5EF4-FFF2-40B4-BE49-F238E27FC236}">
                  <a16:creationId xmlns:a16="http://schemas.microsoft.com/office/drawing/2014/main" id="{C6E39009-07CF-1719-DB37-50AA91216B8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B1E1CCBB-1E19-BB69-8808-263AF062F85A}"/>
              </a:ext>
            </a:extLst>
          </p:cNvPr>
          <p:cNvSpPr txBox="1"/>
          <p:nvPr/>
        </p:nvSpPr>
        <p:spPr>
          <a:xfrm>
            <a:off x="1609132" y="2347931"/>
            <a:ext cx="9855574" cy="1861535"/>
          </a:xfrm>
          <a:prstGeom prst="rect">
            <a:avLst/>
          </a:prstGeom>
        </p:spPr>
        <p:txBody>
          <a:bodyPr wrap="square" lIns="0" tIns="0" rIns="0" bIns="0" rtlCol="0" anchor="t">
            <a:spAutoFit/>
          </a:bodyPr>
          <a:lstStyle/>
          <a:p>
            <a:pPr marL="457200" lvl="0" indent="-457200" algn="l">
              <a:lnSpc>
                <a:spcPct val="150000"/>
              </a:lnSpc>
              <a:spcBef>
                <a:spcPct val="0"/>
              </a:spcBef>
              <a:buFontTx/>
              <a:buChar char="-"/>
            </a:pPr>
            <a:r>
              <a:rPr lang="vi-VN" sz="2800" u="none" strike="noStrike" spc="-40">
                <a:solidFill>
                  <a:srgbClr val="051D40"/>
                </a:solidFill>
                <a:latin typeface="Times New Roman" panose="02020603050405020304" pitchFamily="18" charset="0"/>
                <a:ea typeface="Poppins"/>
                <a:cs typeface="Times New Roman" panose="02020603050405020304" pitchFamily="18" charset="0"/>
                <a:sym typeface="Poppins"/>
              </a:rPr>
              <a:t>Dựa vào những kết quả đạt được sau khi thực hiện mô hình ta thấy vẫn còn tồn tại underfiting đối với 2 nhãn là hairloss và ringworm.</a:t>
            </a:r>
          </a:p>
          <a:p>
            <a:pPr marL="457200" lvl="0" indent="-457200" algn="l">
              <a:lnSpc>
                <a:spcPct val="150000"/>
              </a:lnSpc>
              <a:spcBef>
                <a:spcPct val="0"/>
              </a:spcBef>
              <a:buFontTx/>
              <a:buChar char="-"/>
            </a:pPr>
            <a:r>
              <a:rPr lang="vi-VN" sz="2800" u="none" strike="noStrike" spc="-40">
                <a:solidFill>
                  <a:srgbClr val="051D40"/>
                </a:solidFill>
                <a:latin typeface="Times New Roman" panose="02020603050405020304" pitchFamily="18" charset="0"/>
                <a:ea typeface="Poppins"/>
                <a:cs typeface="Times New Roman" panose="02020603050405020304" pitchFamily="18" charset="0"/>
                <a:sym typeface="Poppins"/>
              </a:rPr>
              <a:t> Để cải thiện vấn đề, có thể sử dụng một vài cách sau:</a:t>
            </a:r>
            <a:endParaRPr lang="en-US" sz="2800" u="none" strike="noStrike" spc="-40">
              <a:solidFill>
                <a:srgbClr val="051D40"/>
              </a:solidFill>
              <a:latin typeface="Times New Roman" panose="02020603050405020304" pitchFamily="18" charset="0"/>
              <a:ea typeface="Poppins"/>
              <a:cs typeface="Times New Roman" panose="02020603050405020304" pitchFamily="18" charset="0"/>
              <a:sym typeface="Poppins"/>
            </a:endParaRPr>
          </a:p>
        </p:txBody>
      </p:sp>
      <p:grpSp>
        <p:nvGrpSpPr>
          <p:cNvPr id="10" name="Group 10">
            <a:extLst>
              <a:ext uri="{FF2B5EF4-FFF2-40B4-BE49-F238E27FC236}">
                <a16:creationId xmlns:a16="http://schemas.microsoft.com/office/drawing/2014/main" id="{DC47ECC6-90C9-1432-18BB-DDCD57C8B9FE}"/>
              </a:ext>
            </a:extLst>
          </p:cNvPr>
          <p:cNvGrpSpPr/>
          <p:nvPr/>
        </p:nvGrpSpPr>
        <p:grpSpPr>
          <a:xfrm>
            <a:off x="9966307" y="300249"/>
            <a:ext cx="8027935" cy="9598729"/>
            <a:chOff x="0" y="0"/>
            <a:chExt cx="8603361" cy="10286746"/>
          </a:xfrm>
        </p:grpSpPr>
        <p:sp>
          <p:nvSpPr>
            <p:cNvPr id="11" name="Freeform 11">
              <a:extLst>
                <a:ext uri="{FF2B5EF4-FFF2-40B4-BE49-F238E27FC236}">
                  <a16:creationId xmlns:a16="http://schemas.microsoft.com/office/drawing/2014/main" id="{B005B1BA-4443-A6EE-463D-BBDD2820901E}"/>
                </a:ext>
              </a:extLst>
            </p:cNvPr>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sp>
      </p:grpSp>
      <p:grpSp>
        <p:nvGrpSpPr>
          <p:cNvPr id="12" name="Group 12">
            <a:extLst>
              <a:ext uri="{FF2B5EF4-FFF2-40B4-BE49-F238E27FC236}">
                <a16:creationId xmlns:a16="http://schemas.microsoft.com/office/drawing/2014/main" id="{B17E2331-C04F-28D3-FA21-FFA4F6E16DC5}"/>
              </a:ext>
            </a:extLst>
          </p:cNvPr>
          <p:cNvGrpSpPr/>
          <p:nvPr/>
        </p:nvGrpSpPr>
        <p:grpSpPr>
          <a:xfrm>
            <a:off x="14700679" y="7074186"/>
            <a:ext cx="5946973" cy="5946973"/>
            <a:chOff x="0" y="0"/>
            <a:chExt cx="812800" cy="812800"/>
          </a:xfrm>
        </p:grpSpPr>
        <p:sp>
          <p:nvSpPr>
            <p:cNvPr id="13" name="Freeform 13">
              <a:extLst>
                <a:ext uri="{FF2B5EF4-FFF2-40B4-BE49-F238E27FC236}">
                  <a16:creationId xmlns:a16="http://schemas.microsoft.com/office/drawing/2014/main" id="{2CDDF416-08A5-E0A0-6FEE-9698DC52D9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a:extLst>
                <a:ext uri="{FF2B5EF4-FFF2-40B4-BE49-F238E27FC236}">
                  <a16:creationId xmlns:a16="http://schemas.microsoft.com/office/drawing/2014/main" id="{8BD7B1EE-046A-7E5C-621A-3389E30DD70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a:extLst>
              <a:ext uri="{FF2B5EF4-FFF2-40B4-BE49-F238E27FC236}">
                <a16:creationId xmlns:a16="http://schemas.microsoft.com/office/drawing/2014/main" id="{F5AD2CF1-CAC9-5F29-4A1A-D8C30CEAEC53}"/>
              </a:ext>
            </a:extLst>
          </p:cNvPr>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6" name="Group 16">
            <a:extLst>
              <a:ext uri="{FF2B5EF4-FFF2-40B4-BE49-F238E27FC236}">
                <a16:creationId xmlns:a16="http://schemas.microsoft.com/office/drawing/2014/main" id="{2D1371DE-EA48-D411-5566-E89D57B5241B}"/>
              </a:ext>
            </a:extLst>
          </p:cNvPr>
          <p:cNvGrpSpPr/>
          <p:nvPr/>
        </p:nvGrpSpPr>
        <p:grpSpPr>
          <a:xfrm>
            <a:off x="1609132" y="5143500"/>
            <a:ext cx="11387207" cy="4419600"/>
            <a:chOff x="0" y="0"/>
            <a:chExt cx="2999100" cy="868800"/>
          </a:xfrm>
        </p:grpSpPr>
        <p:sp>
          <p:nvSpPr>
            <p:cNvPr id="17" name="Freeform 17">
              <a:extLst>
                <a:ext uri="{FF2B5EF4-FFF2-40B4-BE49-F238E27FC236}">
                  <a16:creationId xmlns:a16="http://schemas.microsoft.com/office/drawing/2014/main" id="{162CC10C-1C13-663A-C255-1CCB2E8A7A77}"/>
                </a:ext>
              </a:extLst>
            </p:cNvPr>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id="18" name="TextBox 18">
              <a:extLst>
                <a:ext uri="{FF2B5EF4-FFF2-40B4-BE49-F238E27FC236}">
                  <a16:creationId xmlns:a16="http://schemas.microsoft.com/office/drawing/2014/main" id="{6614DC7B-E18C-215A-17CF-06B96E69ED70}"/>
                </a:ext>
              </a:extLst>
            </p:cNvPr>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a:extLst>
              <a:ext uri="{FF2B5EF4-FFF2-40B4-BE49-F238E27FC236}">
                <a16:creationId xmlns:a16="http://schemas.microsoft.com/office/drawing/2014/main" id="{E59D79B7-428C-D16D-3E13-B76AE382C829}"/>
              </a:ext>
            </a:extLst>
          </p:cNvPr>
          <p:cNvGrpSpPr/>
          <p:nvPr/>
        </p:nvGrpSpPr>
        <p:grpSpPr>
          <a:xfrm>
            <a:off x="2255593" y="4814991"/>
            <a:ext cx="2772169" cy="685553"/>
            <a:chOff x="0" y="0"/>
            <a:chExt cx="1013291" cy="250585"/>
          </a:xfrm>
        </p:grpSpPr>
        <p:sp>
          <p:nvSpPr>
            <p:cNvPr id="20" name="Freeform 20">
              <a:extLst>
                <a:ext uri="{FF2B5EF4-FFF2-40B4-BE49-F238E27FC236}">
                  <a16:creationId xmlns:a16="http://schemas.microsoft.com/office/drawing/2014/main" id="{D9D022AE-3345-345D-53C1-5B8C37062434}"/>
                </a:ext>
              </a:extLst>
            </p:cNvPr>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a:extLst>
                <a:ext uri="{FF2B5EF4-FFF2-40B4-BE49-F238E27FC236}">
                  <a16:creationId xmlns:a16="http://schemas.microsoft.com/office/drawing/2014/main" id="{981F3CF2-E857-2682-EA5D-38CB45AF4360}"/>
                </a:ext>
              </a:extLst>
            </p:cNvPr>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vi-VN" sz="2800" b="1">
                  <a:solidFill>
                    <a:srgbClr val="FFFFFF"/>
                  </a:solidFill>
                  <a:latin typeface="Times New Roman" panose="02020603050405020304" pitchFamily="18" charset="0"/>
                  <a:ea typeface="Poppins Bold"/>
                  <a:cs typeface="Times New Roman" panose="02020603050405020304" pitchFamily="18" charset="0"/>
                  <a:sym typeface="Poppins Bold"/>
                </a:rPr>
                <a:t>Tách biệt</a:t>
              </a:r>
              <a:endParaRPr lang="en-US" sz="2800" b="1" u="none" strike="noStrike">
                <a:solidFill>
                  <a:srgbClr val="FFFFFF"/>
                </a:solidFill>
                <a:latin typeface="Times New Roman" panose="02020603050405020304" pitchFamily="18" charset="0"/>
                <a:ea typeface="Poppins Bold"/>
                <a:cs typeface="Times New Roman" panose="02020603050405020304" pitchFamily="18" charset="0"/>
                <a:sym typeface="Poppins Bold"/>
              </a:endParaRPr>
            </a:p>
          </p:txBody>
        </p:sp>
      </p:grpSp>
      <p:grpSp>
        <p:nvGrpSpPr>
          <p:cNvPr id="22" name="Group 22">
            <a:extLst>
              <a:ext uri="{FF2B5EF4-FFF2-40B4-BE49-F238E27FC236}">
                <a16:creationId xmlns:a16="http://schemas.microsoft.com/office/drawing/2014/main" id="{7CA12560-61F4-DAEB-3926-D2B233CA739E}"/>
              </a:ext>
            </a:extLst>
          </p:cNvPr>
          <p:cNvGrpSpPr/>
          <p:nvPr/>
        </p:nvGrpSpPr>
        <p:grpSpPr>
          <a:xfrm>
            <a:off x="5746202" y="4365642"/>
            <a:ext cx="2966354" cy="1401839"/>
            <a:chOff x="0" y="-47713"/>
            <a:chExt cx="1021151" cy="317260"/>
          </a:xfrm>
        </p:grpSpPr>
        <p:sp>
          <p:nvSpPr>
            <p:cNvPr id="23" name="Freeform 23">
              <a:extLst>
                <a:ext uri="{FF2B5EF4-FFF2-40B4-BE49-F238E27FC236}">
                  <a16:creationId xmlns:a16="http://schemas.microsoft.com/office/drawing/2014/main" id="{CDB1EF0D-7E1A-62DD-6185-7483F64D4D76}"/>
                </a:ext>
              </a:extLst>
            </p:cNvPr>
            <p:cNvSpPr/>
            <p:nvPr/>
          </p:nvSpPr>
          <p:spPr>
            <a:xfrm>
              <a:off x="0" y="-4697"/>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a:extLst>
                <a:ext uri="{FF2B5EF4-FFF2-40B4-BE49-F238E27FC236}">
                  <a16:creationId xmlns:a16="http://schemas.microsoft.com/office/drawing/2014/main" id="{F0D24CF2-AD39-AC5F-773B-D8E8F0EF6ECE}"/>
                </a:ext>
              </a:extLst>
            </p:cNvPr>
            <p:cNvSpPr txBox="1"/>
            <p:nvPr/>
          </p:nvSpPr>
          <p:spPr>
            <a:xfrm>
              <a:off x="7860" y="-47713"/>
              <a:ext cx="1013291" cy="317260"/>
            </a:xfrm>
            <a:prstGeom prst="rect">
              <a:avLst/>
            </a:prstGeom>
          </p:spPr>
          <p:txBody>
            <a:bodyPr lIns="0" tIns="0" rIns="0" bIns="0" rtlCol="0" anchor="ctr"/>
            <a:lstStyle/>
            <a:p>
              <a:pPr marL="0" lvl="0" indent="0" algn="ctr">
                <a:lnSpc>
                  <a:spcPct val="150000"/>
                </a:lnSpc>
                <a:spcBef>
                  <a:spcPts val="600"/>
                </a:spcBef>
              </a:pPr>
              <a:r>
                <a:rPr lang="vi-VN" sz="2800" b="1">
                  <a:solidFill>
                    <a:srgbClr val="FFFFFF"/>
                  </a:solidFill>
                  <a:latin typeface="Times New Roman" panose="02020603050405020304" pitchFamily="18" charset="0"/>
                  <a:ea typeface="Poppins Bold"/>
                  <a:cs typeface="Times New Roman" panose="02020603050405020304" pitchFamily="18" charset="0"/>
                  <a:sym typeface="Poppins Bold"/>
                </a:rPr>
                <a:t>Tìm kiếm không gian mới</a:t>
              </a:r>
              <a:endParaRPr lang="en-US" sz="2800" b="1" u="none" strike="noStrike">
                <a:solidFill>
                  <a:srgbClr val="FFFFFF"/>
                </a:solidFill>
                <a:latin typeface="Times New Roman" panose="02020603050405020304" pitchFamily="18" charset="0"/>
                <a:ea typeface="Poppins Bold"/>
                <a:cs typeface="Times New Roman" panose="02020603050405020304" pitchFamily="18" charset="0"/>
                <a:sym typeface="Poppins Bold"/>
              </a:endParaRPr>
            </a:p>
          </p:txBody>
        </p:sp>
      </p:grpSp>
      <p:grpSp>
        <p:nvGrpSpPr>
          <p:cNvPr id="25" name="Group 25">
            <a:extLst>
              <a:ext uri="{FF2B5EF4-FFF2-40B4-BE49-F238E27FC236}">
                <a16:creationId xmlns:a16="http://schemas.microsoft.com/office/drawing/2014/main" id="{2EDE7B82-CC12-47CF-280A-8E780281B9FB}"/>
              </a:ext>
            </a:extLst>
          </p:cNvPr>
          <p:cNvGrpSpPr/>
          <p:nvPr/>
        </p:nvGrpSpPr>
        <p:grpSpPr>
          <a:xfrm>
            <a:off x="9575446" y="4502710"/>
            <a:ext cx="2926327" cy="1094688"/>
            <a:chOff x="50555" y="-113861"/>
            <a:chExt cx="1069639" cy="400133"/>
          </a:xfrm>
        </p:grpSpPr>
        <p:sp>
          <p:nvSpPr>
            <p:cNvPr id="26" name="Freeform 26">
              <a:extLst>
                <a:ext uri="{FF2B5EF4-FFF2-40B4-BE49-F238E27FC236}">
                  <a16:creationId xmlns:a16="http://schemas.microsoft.com/office/drawing/2014/main" id="{5B32DCAD-AAD6-508C-BFC6-227411AAFB35}"/>
                </a:ext>
              </a:extLst>
            </p:cNvPr>
            <p:cNvSpPr/>
            <p:nvPr/>
          </p:nvSpPr>
          <p:spPr>
            <a:xfrm>
              <a:off x="50555" y="-30988"/>
              <a:ext cx="1069639" cy="317260"/>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a:extLst>
                <a:ext uri="{FF2B5EF4-FFF2-40B4-BE49-F238E27FC236}">
                  <a16:creationId xmlns:a16="http://schemas.microsoft.com/office/drawing/2014/main" id="{2A78CD62-7D81-B239-D6BA-E8E00618F4F7}"/>
                </a:ext>
              </a:extLst>
            </p:cNvPr>
            <p:cNvSpPr txBox="1"/>
            <p:nvPr/>
          </p:nvSpPr>
          <p:spPr>
            <a:xfrm>
              <a:off x="50555" y="-113861"/>
              <a:ext cx="1069639" cy="373730"/>
            </a:xfrm>
            <a:prstGeom prst="rect">
              <a:avLst/>
            </a:prstGeom>
          </p:spPr>
          <p:txBody>
            <a:bodyPr lIns="0" tIns="0" rIns="0" bIns="0" rtlCol="0" anchor="ctr"/>
            <a:lstStyle/>
            <a:p>
              <a:pPr marL="0" lvl="0" indent="0" algn="ctr">
                <a:lnSpc>
                  <a:spcPct val="150000"/>
                </a:lnSpc>
                <a:spcBef>
                  <a:spcPts val="600"/>
                </a:spcBef>
              </a:pPr>
              <a:r>
                <a:rPr lang="vi-VN" sz="2800" b="1">
                  <a:solidFill>
                    <a:srgbClr val="FFFFFF"/>
                  </a:solidFill>
                  <a:latin typeface="Times New Roman" panose="02020603050405020304" pitchFamily="18" charset="0"/>
                  <a:ea typeface="Poppins Bold"/>
                  <a:cs typeface="Times New Roman" panose="02020603050405020304" pitchFamily="18" charset="0"/>
                  <a:sym typeface="Poppins Bold"/>
                </a:rPr>
                <a:t>Tập trung dữ liệu</a:t>
              </a:r>
              <a:endParaRPr lang="en-US" sz="2800" b="1" u="none" strike="noStrike">
                <a:solidFill>
                  <a:srgbClr val="FFFFFF"/>
                </a:solidFill>
                <a:latin typeface="Times New Roman" panose="02020603050405020304" pitchFamily="18" charset="0"/>
                <a:ea typeface="Poppins Bold"/>
                <a:cs typeface="Times New Roman" panose="02020603050405020304" pitchFamily="18" charset="0"/>
                <a:sym typeface="Poppins Bold"/>
              </a:endParaRPr>
            </a:p>
          </p:txBody>
        </p:sp>
      </p:grpSp>
      <p:sp>
        <p:nvSpPr>
          <p:cNvPr id="28" name="TextBox 28">
            <a:extLst>
              <a:ext uri="{FF2B5EF4-FFF2-40B4-BE49-F238E27FC236}">
                <a16:creationId xmlns:a16="http://schemas.microsoft.com/office/drawing/2014/main" id="{FD85D228-5EE3-4958-57D8-7F4E01CA3495}"/>
              </a:ext>
            </a:extLst>
          </p:cNvPr>
          <p:cNvSpPr txBox="1"/>
          <p:nvPr/>
        </p:nvSpPr>
        <p:spPr>
          <a:xfrm>
            <a:off x="2255593" y="6018578"/>
            <a:ext cx="2928328" cy="3335016"/>
          </a:xfrm>
          <a:prstGeom prst="rect">
            <a:avLst/>
          </a:prstGeom>
        </p:spPr>
        <p:txBody>
          <a:bodyPr wrap="square" lIns="0" tIns="0" rIns="0" bIns="0" rtlCol="0" anchor="t">
            <a:spAutoFit/>
          </a:bodyPr>
          <a:lstStyle/>
          <a:p>
            <a:pPr marL="0" lvl="0" indent="0" algn="just">
              <a:lnSpc>
                <a:spcPct val="114000"/>
              </a:lnSpc>
              <a:spcBef>
                <a:spcPct val="0"/>
              </a:spcBef>
            </a:pPr>
            <a:r>
              <a:rPr lang="vi-VN" sz="2400" u="none" strike="noStrike" spc="-33">
                <a:solidFill>
                  <a:srgbClr val="FDFDFD"/>
                </a:solidFill>
                <a:latin typeface="Times New Roman" panose="02020603050405020304" pitchFamily="18" charset="0"/>
                <a:ea typeface="Poppins"/>
                <a:cs typeface="Times New Roman" panose="02020603050405020304" pitchFamily="18" charset="0"/>
                <a:sym typeface="Poppins"/>
              </a:rPr>
              <a:t>Tách biệt 2 tập dữ liệu có 2 nhãn bị overfiting ra làm một bộ dữ liệu riêng. Điều này sẽ không ảnh hưởng tới việc mô hình học các thuộc tính còn lại mà còn hiệu quả hơn</a:t>
            </a:r>
            <a:endParaRPr lang="en-US" sz="2400" u="none" strike="noStrike" spc="-33">
              <a:solidFill>
                <a:srgbClr val="FDFDFD"/>
              </a:solidFill>
              <a:latin typeface="Times New Roman" panose="02020603050405020304" pitchFamily="18" charset="0"/>
              <a:ea typeface="Poppins"/>
              <a:cs typeface="Times New Roman" panose="02020603050405020304" pitchFamily="18" charset="0"/>
              <a:sym typeface="Poppins"/>
            </a:endParaRPr>
          </a:p>
        </p:txBody>
      </p:sp>
      <p:sp>
        <p:nvSpPr>
          <p:cNvPr id="29" name="TextBox 29">
            <a:extLst>
              <a:ext uri="{FF2B5EF4-FFF2-40B4-BE49-F238E27FC236}">
                <a16:creationId xmlns:a16="http://schemas.microsoft.com/office/drawing/2014/main" id="{2DCF9A23-E0B7-8A6A-4203-507EDFBA9D23}"/>
              </a:ext>
            </a:extLst>
          </p:cNvPr>
          <p:cNvSpPr txBox="1"/>
          <p:nvPr/>
        </p:nvSpPr>
        <p:spPr>
          <a:xfrm>
            <a:off x="5898630" y="6018578"/>
            <a:ext cx="2661498" cy="2071977"/>
          </a:xfrm>
          <a:prstGeom prst="rect">
            <a:avLst/>
          </a:prstGeom>
        </p:spPr>
        <p:txBody>
          <a:bodyPr lIns="0" tIns="0" rIns="0" bIns="0" rtlCol="0" anchor="t">
            <a:spAutoFit/>
          </a:bodyPr>
          <a:lstStyle/>
          <a:p>
            <a:pPr marL="0" lvl="0" indent="0" algn="just">
              <a:lnSpc>
                <a:spcPct val="114000"/>
              </a:lnSpc>
              <a:spcBef>
                <a:spcPct val="0"/>
              </a:spcBef>
            </a:pPr>
            <a:r>
              <a:rPr lang="vi-VN" sz="2400" u="none" strike="noStrike" spc="-33">
                <a:solidFill>
                  <a:srgbClr val="FDFDFD"/>
                </a:solidFill>
                <a:latin typeface="Times New Roman" panose="02020603050405020304" pitchFamily="18" charset="0"/>
                <a:ea typeface="Poppins"/>
                <a:cs typeface="Times New Roman" panose="02020603050405020304" pitchFamily="18" charset="0"/>
                <a:sym typeface="Poppins"/>
              </a:rPr>
              <a:t>Tìm kiếm siêu tham số trên không gian mới giúp mô hình thoát khỏi local minimum</a:t>
            </a:r>
            <a:endParaRPr lang="en-US" sz="2400" u="none" strike="noStrike" spc="-33">
              <a:solidFill>
                <a:srgbClr val="FDFDFD"/>
              </a:solidFill>
              <a:latin typeface="Times New Roman" panose="02020603050405020304" pitchFamily="18" charset="0"/>
              <a:ea typeface="Poppins"/>
              <a:cs typeface="Times New Roman" panose="02020603050405020304" pitchFamily="18" charset="0"/>
              <a:sym typeface="Poppins"/>
            </a:endParaRPr>
          </a:p>
        </p:txBody>
      </p:sp>
      <p:sp>
        <p:nvSpPr>
          <p:cNvPr id="30" name="TextBox 30">
            <a:extLst>
              <a:ext uri="{FF2B5EF4-FFF2-40B4-BE49-F238E27FC236}">
                <a16:creationId xmlns:a16="http://schemas.microsoft.com/office/drawing/2014/main" id="{C2507C36-BD09-9140-F933-93AF424B8DE8}"/>
              </a:ext>
            </a:extLst>
          </p:cNvPr>
          <p:cNvSpPr txBox="1"/>
          <p:nvPr/>
        </p:nvSpPr>
        <p:spPr>
          <a:xfrm>
            <a:off x="9274837" y="6042189"/>
            <a:ext cx="3429935" cy="3335016"/>
          </a:xfrm>
          <a:prstGeom prst="rect">
            <a:avLst/>
          </a:prstGeom>
        </p:spPr>
        <p:txBody>
          <a:bodyPr wrap="square" lIns="0" tIns="0" rIns="0" bIns="0" rtlCol="0" anchor="t">
            <a:spAutoFit/>
          </a:bodyPr>
          <a:lstStyle/>
          <a:p>
            <a:pPr marL="0" lvl="0" indent="0" algn="just">
              <a:lnSpc>
                <a:spcPct val="114000"/>
              </a:lnSpc>
              <a:spcBef>
                <a:spcPct val="0"/>
              </a:spcBef>
            </a:pPr>
            <a:r>
              <a:rPr lang="vi-VN" sz="2400" u="none" strike="noStrike" spc="-33">
                <a:solidFill>
                  <a:srgbClr val="FDFDFD"/>
                </a:solidFill>
                <a:latin typeface="Times New Roman" panose="02020603050405020304" pitchFamily="18" charset="0"/>
                <a:ea typeface="Poppins"/>
                <a:cs typeface="Times New Roman" panose="02020603050405020304" pitchFamily="18" charset="0"/>
                <a:sym typeface="Poppins"/>
              </a:rPr>
              <a:t>Bởi vì đối với 2 bệnh bị under fitting nêu trên, có vấn đề lớn trong cơ sở dữ liệu đó là đặc trưng của 2 bệnh quá nhiều. Việc phải tổng quát hóa đặc trưng nhưng nếu dữ liệu không đủ tính </a:t>
            </a:r>
            <a:r>
              <a:rPr lang="vi-VN" sz="2400" spc="-33">
                <a:solidFill>
                  <a:srgbClr val="FDFDFD"/>
                </a:solidFill>
                <a:latin typeface="Times New Roman" panose="02020603050405020304" pitchFamily="18" charset="0"/>
                <a:ea typeface="Poppins"/>
                <a:cs typeface="Times New Roman" panose="02020603050405020304" pitchFamily="18" charset="0"/>
                <a:sym typeface="Poppins"/>
              </a:rPr>
              <a:t>tổng quát thì sẽ bị underfiting</a:t>
            </a:r>
            <a:endParaRPr lang="en-US" sz="2400" u="none" strike="noStrike" spc="-33">
              <a:solidFill>
                <a:srgbClr val="FDFDFD"/>
              </a:solidFill>
              <a:latin typeface="Times New Roman" panose="02020603050405020304" pitchFamily="18" charset="0"/>
              <a:ea typeface="Poppins"/>
              <a:cs typeface="Times New Roman" panose="02020603050405020304" pitchFamily="18" charset="0"/>
              <a:sym typeface="Poppins"/>
            </a:endParaRPr>
          </a:p>
        </p:txBody>
      </p:sp>
    </p:spTree>
    <p:extLst>
      <p:ext uri="{BB962C8B-B14F-4D97-AF65-F5344CB8AC3E}">
        <p14:creationId xmlns:p14="http://schemas.microsoft.com/office/powerpoint/2010/main" val="203036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797584" y="2093621"/>
            <a:ext cx="8819592" cy="1765560"/>
          </a:xfrm>
          <a:prstGeom prst="rect">
            <a:avLst/>
          </a:prstGeom>
        </p:spPr>
        <p:txBody>
          <a:bodyPr lIns="0" tIns="0" rIns="0" bIns="0" rtlCol="0" anchor="t">
            <a:spAutoFit/>
          </a:bodyPr>
          <a:lstStyle/>
          <a:p>
            <a:pPr marL="0" lvl="0" indent="0" algn="l">
              <a:lnSpc>
                <a:spcPts val="14510"/>
              </a:lnSpc>
              <a:spcBef>
                <a:spcPct val="0"/>
              </a:spcBef>
            </a:pPr>
            <a:r>
              <a:rPr lang="en-US" sz="10364" b="1">
                <a:solidFill>
                  <a:srgbClr val="051D40"/>
                </a:solidFill>
                <a:latin typeface="Times New Roman" panose="02020603050405020304" pitchFamily="18" charset="0"/>
                <a:ea typeface="Montserrat Bold"/>
                <a:cs typeface="Times New Roman" panose="02020603050405020304" pitchFamily="18" charset="0"/>
                <a:sym typeface="Montserrat Bold"/>
              </a:rPr>
              <a:t>THANK YOU!</a:t>
            </a:r>
          </a:p>
        </p:txBody>
      </p:sp>
      <p:sp>
        <p:nvSpPr>
          <p:cNvPr id="7" name="Freeform 7"/>
          <p:cNvSpPr/>
          <p:nvPr/>
        </p:nvSpPr>
        <p:spPr>
          <a:xfrm>
            <a:off x="5735374" y="6807353"/>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5736916" y="4723541"/>
            <a:ext cx="3747646" cy="493853"/>
          </a:xfrm>
          <a:prstGeom prst="rect">
            <a:avLst/>
          </a:prstGeom>
        </p:spPr>
        <p:txBody>
          <a:bodyPr lIns="0" tIns="0" rIns="0" bIns="0" rtlCol="0" anchor="t">
            <a:spAutoFit/>
          </a:bodyPr>
          <a:lstStyle/>
          <a:p>
            <a:pPr marL="0" lvl="1" indent="0" algn="l">
              <a:lnSpc>
                <a:spcPts val="4050"/>
              </a:lnSpc>
              <a:spcBef>
                <a:spcPct val="0"/>
              </a:spcBef>
            </a:pPr>
            <a:r>
              <a:rPr lang="vi-VN" sz="3200" b="1" spc="-57">
                <a:solidFill>
                  <a:srgbClr val="145DA0"/>
                </a:solidFill>
                <a:latin typeface="Times New Roman" panose="02020603050405020304" pitchFamily="18" charset="0"/>
                <a:ea typeface="Poppins Bold"/>
                <a:cs typeface="Times New Roman" panose="02020603050405020304" pitchFamily="18" charset="0"/>
                <a:sym typeface="Poppins Bold"/>
              </a:rPr>
              <a:t>Cù Đức Xuân</a:t>
            </a:r>
            <a:endParaRPr lang="en-US" sz="3200" b="1" spc="-57">
              <a:solidFill>
                <a:srgbClr val="145DA0"/>
              </a:solidFill>
              <a:latin typeface="Times New Roman" panose="02020603050405020304" pitchFamily="18" charset="0"/>
              <a:ea typeface="Poppins Bold"/>
              <a:cs typeface="Times New Roman" panose="02020603050405020304" pitchFamily="18" charset="0"/>
              <a:sym typeface="Poppins Bold"/>
            </a:endParaRPr>
          </a:p>
        </p:txBody>
      </p:sp>
      <p:sp>
        <p:nvSpPr>
          <p:cNvPr id="11" name="TextBox 11"/>
          <p:cNvSpPr txBox="1"/>
          <p:nvPr/>
        </p:nvSpPr>
        <p:spPr>
          <a:xfrm>
            <a:off x="5763347" y="5250366"/>
            <a:ext cx="4069598" cy="332477"/>
          </a:xfrm>
          <a:prstGeom prst="rect">
            <a:avLst/>
          </a:prstGeom>
        </p:spPr>
        <p:txBody>
          <a:bodyPr lIns="0" tIns="0" rIns="0" bIns="0" rtlCol="0" anchor="t">
            <a:spAutoFit/>
          </a:bodyPr>
          <a:lstStyle/>
          <a:p>
            <a:pPr marL="0" lvl="1" indent="0" algn="l">
              <a:lnSpc>
                <a:spcPts val="2674"/>
              </a:lnSpc>
              <a:spcBef>
                <a:spcPct val="0"/>
              </a:spcBef>
            </a:pPr>
            <a:r>
              <a:rPr lang="vi-VN" sz="1910" spc="-38">
                <a:solidFill>
                  <a:srgbClr val="145DA0"/>
                </a:solidFill>
                <a:latin typeface="Poppins"/>
                <a:ea typeface="Poppins"/>
                <a:cs typeface="Poppins"/>
                <a:sym typeface="Poppins"/>
              </a:rPr>
              <a:t>Author</a:t>
            </a:r>
            <a:endParaRPr lang="en-US" sz="1910" spc="-38">
              <a:solidFill>
                <a:srgbClr val="145DA0"/>
              </a:solidFill>
              <a:latin typeface="Poppins"/>
              <a:ea typeface="Poppins"/>
              <a:cs typeface="Poppins"/>
              <a:sym typeface="Poppins"/>
            </a:endParaRPr>
          </a:p>
        </p:txBody>
      </p:sp>
      <p:sp>
        <p:nvSpPr>
          <p:cNvPr id="12" name="TextBox 12"/>
          <p:cNvSpPr txBox="1"/>
          <p:nvPr/>
        </p:nvSpPr>
        <p:spPr>
          <a:xfrm>
            <a:off x="6341816" y="6847835"/>
            <a:ext cx="4927962" cy="305468"/>
          </a:xfrm>
          <a:prstGeom prst="rect">
            <a:avLst/>
          </a:prstGeom>
        </p:spPr>
        <p:txBody>
          <a:bodyPr wrap="square"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https://cat-sick-detection.streamlit.app/</a:t>
            </a:r>
          </a:p>
        </p:txBody>
      </p:sp>
      <p:sp>
        <p:nvSpPr>
          <p:cNvPr id="13" name="TextBox 13"/>
          <p:cNvSpPr txBox="1"/>
          <p:nvPr/>
        </p:nvSpPr>
        <p:spPr>
          <a:xfrm>
            <a:off x="6177441" y="7657714"/>
            <a:ext cx="6522538" cy="305468"/>
          </a:xfrm>
          <a:prstGeom prst="rect">
            <a:avLst/>
          </a:prstGeom>
        </p:spPr>
        <p:txBody>
          <a:bodyPr wrap="square"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https://github.com/ducxuan2806/Cat_sick_dectection</a:t>
            </a:r>
          </a:p>
        </p:txBody>
      </p:sp>
      <p:sp>
        <p:nvSpPr>
          <p:cNvPr id="14" name="TextBox 14"/>
          <p:cNvSpPr txBox="1"/>
          <p:nvPr/>
        </p:nvSpPr>
        <p:spPr>
          <a:xfrm>
            <a:off x="6326377" y="6064169"/>
            <a:ext cx="3559508" cy="326628"/>
          </a:xfrm>
          <a:prstGeom prst="rect">
            <a:avLst/>
          </a:prstGeom>
        </p:spPr>
        <p:txBody>
          <a:bodyPr lIns="0" tIns="0" rIns="0" bIns="0" rtlCol="0" anchor="t">
            <a:spAutoFit/>
          </a:bodyPr>
          <a:lstStyle/>
          <a:p>
            <a:pPr marL="0" lvl="1" indent="0" algn="l">
              <a:lnSpc>
                <a:spcPts val="2534"/>
              </a:lnSpc>
              <a:spcBef>
                <a:spcPct val="0"/>
              </a:spcBef>
            </a:pPr>
            <a:r>
              <a:rPr lang="vi-VN" sz="2400" spc="-36">
                <a:solidFill>
                  <a:srgbClr val="145DA0"/>
                </a:solidFill>
                <a:latin typeface="Times New Roman" panose="02020603050405020304" pitchFamily="18" charset="0"/>
                <a:ea typeface="Poppins"/>
                <a:cs typeface="Times New Roman" panose="02020603050405020304" pitchFamily="18" charset="0"/>
                <a:sym typeface="Poppins"/>
              </a:rPr>
              <a:t>xduc2806@gmail.com</a:t>
            </a:r>
            <a:endParaRPr lang="en-US" sz="2400" spc="-36">
              <a:solidFill>
                <a:srgbClr val="145DA0"/>
              </a:solidFill>
              <a:latin typeface="Times New Roman" panose="02020603050405020304" pitchFamily="18" charset="0"/>
              <a:ea typeface="Poppins"/>
              <a:cs typeface="Times New Roman" panose="02020603050405020304" pitchFamily="18" charset="0"/>
              <a:sym typeface="Poppins"/>
            </a:endParaRP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4">
              <a:alphaModFix amt="20999"/>
              <a:extLst>
                <a:ext uri="{96DAC541-7B7A-43D3-8B79-37D633B846F1}">
                  <asvg:svgBlip xmlns:asvg="http://schemas.microsoft.com/office/drawing/2016/SVG/main" r:embed="rId5"/>
                </a:ext>
              </a:extLst>
            </a:blip>
            <a:stretch>
              <a:fillRect/>
            </a:stretch>
          </a:blipFill>
        </p:spPr>
      </p:sp>
      <p:sp>
        <p:nvSpPr>
          <p:cNvPr id="24" name="Freeform 14">
            <a:extLst>
              <a:ext uri="{FF2B5EF4-FFF2-40B4-BE49-F238E27FC236}">
                <a16:creationId xmlns:a16="http://schemas.microsoft.com/office/drawing/2014/main" id="{42A535E0-C939-0ACB-2228-7E9071AAD3DF}"/>
              </a:ext>
            </a:extLst>
          </p:cNvPr>
          <p:cNvSpPr/>
          <p:nvPr/>
        </p:nvSpPr>
        <p:spPr>
          <a:xfrm>
            <a:off x="838200" y="615320"/>
            <a:ext cx="5198282" cy="756959"/>
          </a:xfrm>
          <a:custGeom>
            <a:avLst/>
            <a:gdLst/>
            <a:ahLst/>
            <a:cxnLst/>
            <a:rect l="l" t="t" r="r" b="b"/>
            <a:pathLst>
              <a:path w="6225265" h="754813">
                <a:moveTo>
                  <a:pt x="0" y="0"/>
                </a:moveTo>
                <a:lnTo>
                  <a:pt x="6225264" y="0"/>
                </a:lnTo>
                <a:lnTo>
                  <a:pt x="6225264" y="754813"/>
                </a:lnTo>
                <a:lnTo>
                  <a:pt x="0" y="754813"/>
                </a:lnTo>
                <a:lnTo>
                  <a:pt x="0" y="0"/>
                </a:lnTo>
                <a:close/>
              </a:path>
            </a:pathLst>
          </a:custGeom>
          <a:blipFill>
            <a:blip r:embed="rId6"/>
            <a:stretch>
              <a:fillRect/>
            </a:stretch>
          </a:blipFill>
        </p:spPr>
      </p:sp>
      <p:sp>
        <p:nvSpPr>
          <p:cNvPr id="25" name="Freeform 48">
            <a:extLst>
              <a:ext uri="{FF2B5EF4-FFF2-40B4-BE49-F238E27FC236}">
                <a16:creationId xmlns:a16="http://schemas.microsoft.com/office/drawing/2014/main" id="{3654F6B1-E5FA-4E54-563D-E56A65BBC7AB}"/>
              </a:ext>
            </a:extLst>
          </p:cNvPr>
          <p:cNvSpPr/>
          <p:nvPr/>
        </p:nvSpPr>
        <p:spPr>
          <a:xfrm>
            <a:off x="5753014" y="6051990"/>
            <a:ext cx="399176" cy="332478"/>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28" name="Hình ảnh 27">
            <a:extLst>
              <a:ext uri="{FF2B5EF4-FFF2-40B4-BE49-F238E27FC236}">
                <a16:creationId xmlns:a16="http://schemas.microsoft.com/office/drawing/2014/main" id="{5EA3DFA2-1077-35CE-5AE5-967CE6CCE8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17426" y="7547816"/>
            <a:ext cx="762000" cy="428625"/>
          </a:xfrm>
          <a:prstGeom prst="rect">
            <a:avLst/>
          </a:prstGeom>
        </p:spPr>
      </p:pic>
      <p:pic>
        <p:nvPicPr>
          <p:cNvPr id="1026" name="Picture 2" descr="Tổng hợp 100+ ảnh trái tim meme hài hước và độc đáo">
            <a:extLst>
              <a:ext uri="{FF2B5EF4-FFF2-40B4-BE49-F238E27FC236}">
                <a16:creationId xmlns:a16="http://schemas.microsoft.com/office/drawing/2014/main" id="{981F6E86-EA96-ADBE-BEE6-E96F92ADDC2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453"/>
          <a:stretch/>
        </p:blipFill>
        <p:spPr bwMode="auto">
          <a:xfrm>
            <a:off x="12398912" y="756959"/>
            <a:ext cx="7066167" cy="8772720"/>
          </a:xfrm>
          <a:prstGeom prst="rect">
            <a:avLst/>
          </a:prstGeom>
          <a:noFill/>
          <a:extLst>
            <a:ext uri="{909E8E84-426E-40DD-AFC4-6F175D3DCCD1}">
              <a14:hiddenFill xmlns:a14="http://schemas.microsoft.com/office/drawing/2010/main">
                <a:solidFill>
                  <a:srgbClr val="FFFFFF"/>
                </a:solidFill>
              </a14:hiddenFill>
            </a:ext>
          </a:extLst>
        </p:spPr>
      </p:pic>
      <p:pic>
        <p:nvPicPr>
          <p:cNvPr id="30" name="Hình ảnh 29">
            <a:extLst>
              <a:ext uri="{FF2B5EF4-FFF2-40B4-BE49-F238E27FC236}">
                <a16:creationId xmlns:a16="http://schemas.microsoft.com/office/drawing/2014/main" id="{01056CF0-7CDC-7CDF-F61F-946EED30F5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8366" y="4454384"/>
            <a:ext cx="2251498" cy="2136916"/>
          </a:xfrm>
          <a:prstGeom prst="ellipse">
            <a:avLst/>
          </a:prstGeom>
          <a:ln w="635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31607"/>
            <a:ext cx="6760246" cy="1252338"/>
          </a:xfrm>
          <a:prstGeom prst="rect">
            <a:avLst/>
          </a:prstGeom>
        </p:spPr>
        <p:txBody>
          <a:bodyPr lIns="0" tIns="0" rIns="0" bIns="0" rtlCol="0" anchor="t">
            <a:spAutoFit/>
          </a:bodyPr>
          <a:lstStyle/>
          <a:p>
            <a:pPr algn="l">
              <a:lnSpc>
                <a:spcPts val="10248"/>
              </a:lnSpc>
              <a:spcBef>
                <a:spcPct val="0"/>
              </a:spcBef>
            </a:pPr>
            <a:r>
              <a:rPr lang="en-US" sz="7320" b="1">
                <a:solidFill>
                  <a:srgbClr val="051D40"/>
                </a:solidFill>
                <a:latin typeface="Montserrat Bold"/>
                <a:ea typeface="Montserrat Bold"/>
                <a:cs typeface="Montserrat Bold"/>
                <a:sym typeface="Montserrat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a:t>
            </a:r>
            <a:r>
              <a:rPr lang="en-US" sz="2853" spc="-57" err="1">
                <a:solidFill>
                  <a:srgbClr val="051D40"/>
                </a:solidFill>
                <a:latin typeface="Poppins"/>
                <a:ea typeface="Poppins"/>
                <a:cs typeface="Poppins"/>
                <a:sym typeface="Poppins"/>
              </a:rPr>
              <a:t>Mision</a:t>
            </a:r>
            <a:endParaRPr lang="en-US" sz="2853" spc="-57">
              <a:solidFill>
                <a:srgbClr val="051D40"/>
              </a:solidFill>
              <a:latin typeface="Poppins"/>
              <a:ea typeface="Poppins"/>
              <a:cs typeface="Poppins"/>
              <a:sym typeface="Poppins"/>
            </a:endParaRP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Services</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Strategy</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63160" y="5898715"/>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Experience</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63160" y="652422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Project Timeline</a:t>
            </a: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TextBox 29"/>
          <p:cNvSpPr txBox="1"/>
          <p:nvPr/>
        </p:nvSpPr>
        <p:spPr>
          <a:xfrm>
            <a:off x="3663160" y="7149458"/>
            <a:ext cx="4579735"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Strategy</a:t>
            </a:r>
          </a:p>
        </p:txBody>
      </p:sp>
      <p:sp>
        <p:nvSpPr>
          <p:cNvPr id="30" name="TextBox 30"/>
          <p:cNvSpPr txBox="1"/>
          <p:nvPr/>
        </p:nvSpPr>
        <p:spPr>
          <a:xfrm>
            <a:off x="8483149" y="714945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id="31" name="Freeform 31"/>
          <p:cNvSpPr/>
          <p:nvPr/>
        </p:nvSpPr>
        <p:spPr>
          <a:xfrm rot="5400000">
            <a:off x="2912435" y="785019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TextBox 32"/>
          <p:cNvSpPr txBox="1"/>
          <p:nvPr/>
        </p:nvSpPr>
        <p:spPr>
          <a:xfrm>
            <a:off x="3663160" y="7774965"/>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Our Team</a:t>
            </a:r>
          </a:p>
        </p:txBody>
      </p:sp>
      <p:sp>
        <p:nvSpPr>
          <p:cNvPr id="33" name="TextBox 33"/>
          <p:cNvSpPr txBox="1"/>
          <p:nvPr/>
        </p:nvSpPr>
        <p:spPr>
          <a:xfrm>
            <a:off x="8483149" y="777496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sp>
      </p:grpSp>
      <p:sp>
        <p:nvSpPr>
          <p:cNvPr id="11" name="TextBox 11"/>
          <p:cNvSpPr txBox="1"/>
          <p:nvPr/>
        </p:nvSpPr>
        <p:spPr>
          <a:xfrm>
            <a:off x="1518345" y="3122239"/>
            <a:ext cx="8414772" cy="2851911"/>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051D40"/>
                </a:solidFill>
                <a:latin typeface="Poppins"/>
                <a:ea typeface="Poppins"/>
                <a:cs typeface="Poppins"/>
                <a:sym typeface="Poppins"/>
              </a:rPr>
              <a:t>Lorem ipsum dolor sit </a:t>
            </a:r>
            <a:r>
              <a:rPr lang="en-US" sz="2030" u="none" strike="noStrike" spc="-40" err="1">
                <a:solidFill>
                  <a:srgbClr val="051D40"/>
                </a:solidFill>
                <a:latin typeface="Poppins"/>
                <a:ea typeface="Poppins"/>
                <a:cs typeface="Poppins"/>
                <a:sym typeface="Poppins"/>
              </a:rPr>
              <a:t>amet</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consectetur</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adipiscing</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elit</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Nullam</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laoreet</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risus</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fringilla</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egestas</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elit</a:t>
            </a:r>
            <a:r>
              <a:rPr lang="en-US" sz="2030" u="none" strike="noStrike" spc="-40">
                <a:solidFill>
                  <a:srgbClr val="051D40"/>
                </a:solidFill>
                <a:latin typeface="Poppins"/>
                <a:ea typeface="Poppins"/>
                <a:cs typeface="Poppins"/>
                <a:sym typeface="Poppins"/>
              </a:rPr>
              <a:t> a, </a:t>
            </a:r>
            <a:r>
              <a:rPr lang="en-US" sz="2030" u="none" strike="noStrike" spc="-40" err="1">
                <a:solidFill>
                  <a:srgbClr val="051D40"/>
                </a:solidFill>
                <a:latin typeface="Poppins"/>
                <a:ea typeface="Poppins"/>
                <a:cs typeface="Poppins"/>
                <a:sym typeface="Poppins"/>
              </a:rPr>
              <a:t>consequat</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augue</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Phasellus</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sollicitudin</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felis</a:t>
            </a:r>
            <a:r>
              <a:rPr lang="en-US" sz="2030" u="none" strike="noStrike" spc="-40">
                <a:solidFill>
                  <a:srgbClr val="051D40"/>
                </a:solidFill>
                <a:latin typeface="Poppins"/>
                <a:ea typeface="Poppins"/>
                <a:cs typeface="Poppins"/>
                <a:sym typeface="Poppins"/>
              </a:rPr>
              <a:t> mi, </a:t>
            </a:r>
            <a:r>
              <a:rPr lang="en-US" sz="2030" u="none" strike="noStrike" spc="-40" err="1">
                <a:solidFill>
                  <a:srgbClr val="051D40"/>
                </a:solidFill>
                <a:latin typeface="Poppins"/>
                <a:ea typeface="Poppins"/>
                <a:cs typeface="Poppins"/>
                <a:sym typeface="Poppins"/>
              </a:rPr>
              <a:t>quis</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egestas</a:t>
            </a:r>
            <a:r>
              <a:rPr lang="en-US" sz="2030" u="none" strike="noStrike" spc="-40">
                <a:solidFill>
                  <a:srgbClr val="051D40"/>
                </a:solidFill>
                <a:latin typeface="Poppins"/>
                <a:ea typeface="Poppins"/>
                <a:cs typeface="Poppins"/>
                <a:sym typeface="Poppins"/>
              </a:rPr>
              <a:t> ex </a:t>
            </a:r>
            <a:r>
              <a:rPr lang="en-US" sz="2030" u="none" strike="noStrike" spc="-40" err="1">
                <a:solidFill>
                  <a:srgbClr val="051D40"/>
                </a:solidFill>
                <a:latin typeface="Poppins"/>
                <a:ea typeface="Poppins"/>
                <a:cs typeface="Poppins"/>
                <a:sym typeface="Poppins"/>
              </a:rPr>
              <a:t>ornare</a:t>
            </a:r>
            <a:r>
              <a:rPr lang="en-US" sz="2030" u="none" strike="noStrike" spc="-40">
                <a:solidFill>
                  <a:srgbClr val="051D40"/>
                </a:solidFill>
                <a:latin typeface="Poppins"/>
                <a:ea typeface="Poppins"/>
                <a:cs typeface="Poppins"/>
                <a:sym typeface="Poppins"/>
              </a:rPr>
              <a:t> sed. </a:t>
            </a:r>
          </a:p>
          <a:p>
            <a:pPr marL="0" lvl="0" indent="0" algn="l">
              <a:lnSpc>
                <a:spcPts val="2843"/>
              </a:lnSpc>
              <a:spcBef>
                <a:spcPct val="0"/>
              </a:spcBef>
            </a:pPr>
            <a:endParaRPr lang="en-US" sz="2030" u="none" strike="noStrike" spc="-40">
              <a:solidFill>
                <a:srgbClr val="051D40"/>
              </a:solidFill>
              <a:latin typeface="Poppins"/>
              <a:ea typeface="Poppins"/>
              <a:cs typeface="Poppins"/>
              <a:sym typeface="Poppins"/>
            </a:endParaRPr>
          </a:p>
          <a:p>
            <a:pPr marL="0" lvl="0" indent="0" algn="l">
              <a:lnSpc>
                <a:spcPts val="2843"/>
              </a:lnSpc>
              <a:spcBef>
                <a:spcPct val="0"/>
              </a:spcBef>
            </a:pPr>
            <a:r>
              <a:rPr lang="en-US" sz="2030" u="none" strike="noStrike" spc="-40" err="1">
                <a:solidFill>
                  <a:srgbClr val="051D40"/>
                </a:solidFill>
                <a:latin typeface="Poppins"/>
                <a:ea typeface="Poppins"/>
                <a:cs typeface="Poppins"/>
                <a:sym typeface="Poppins"/>
              </a:rPr>
              <a:t>Praesent</a:t>
            </a:r>
            <a:r>
              <a:rPr lang="en-US" sz="2030" u="none" strike="noStrike" spc="-40">
                <a:solidFill>
                  <a:srgbClr val="051D40"/>
                </a:solidFill>
                <a:latin typeface="Poppins"/>
                <a:ea typeface="Poppins"/>
                <a:cs typeface="Poppins"/>
                <a:sym typeface="Poppins"/>
              </a:rPr>
              <a:t> vel </a:t>
            </a:r>
            <a:r>
              <a:rPr lang="en-US" sz="2030" u="none" strike="noStrike" spc="-40" err="1">
                <a:solidFill>
                  <a:srgbClr val="051D40"/>
                </a:solidFill>
                <a:latin typeface="Poppins"/>
                <a:ea typeface="Poppins"/>
                <a:cs typeface="Poppins"/>
                <a:sym typeface="Poppins"/>
              </a:rPr>
              <a:t>felis</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quis</a:t>
            </a:r>
            <a:r>
              <a:rPr lang="en-US" sz="2030" u="none" strike="noStrike" spc="-40">
                <a:solidFill>
                  <a:srgbClr val="051D40"/>
                </a:solidFill>
                <a:latin typeface="Poppins"/>
                <a:ea typeface="Poppins"/>
                <a:cs typeface="Poppins"/>
                <a:sym typeface="Poppins"/>
              </a:rPr>
              <a:t> mi pulvinar </a:t>
            </a:r>
            <a:r>
              <a:rPr lang="en-US" sz="2030" u="none" strike="noStrike" spc="-40" err="1">
                <a:solidFill>
                  <a:srgbClr val="051D40"/>
                </a:solidFill>
                <a:latin typeface="Poppins"/>
                <a:ea typeface="Poppins"/>
                <a:cs typeface="Poppins"/>
                <a:sym typeface="Poppins"/>
              </a:rPr>
              <a:t>sagittis</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Pellentesque</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viverra</a:t>
            </a:r>
            <a:r>
              <a:rPr lang="en-US" sz="2030" u="none" strike="noStrike" spc="-40">
                <a:solidFill>
                  <a:srgbClr val="051D40"/>
                </a:solidFill>
                <a:latin typeface="Poppins"/>
                <a:ea typeface="Poppins"/>
                <a:cs typeface="Poppins"/>
                <a:sym typeface="Poppins"/>
              </a:rPr>
              <a:t> ipsum ante, in </a:t>
            </a:r>
            <a:r>
              <a:rPr lang="en-US" sz="2030" u="none" strike="noStrike" spc="-40" err="1">
                <a:solidFill>
                  <a:srgbClr val="051D40"/>
                </a:solidFill>
                <a:latin typeface="Poppins"/>
                <a:ea typeface="Poppins"/>
                <a:cs typeface="Poppins"/>
                <a:sym typeface="Poppins"/>
              </a:rPr>
              <a:t>congue</a:t>
            </a:r>
            <a:r>
              <a:rPr lang="en-US" sz="2030" u="none" strike="noStrike" spc="-40">
                <a:solidFill>
                  <a:srgbClr val="051D40"/>
                </a:solidFill>
                <a:latin typeface="Poppins"/>
                <a:ea typeface="Poppins"/>
                <a:cs typeface="Poppins"/>
                <a:sym typeface="Poppins"/>
              </a:rPr>
              <a:t> ante </a:t>
            </a:r>
            <a:r>
              <a:rPr lang="en-US" sz="2030" u="none" strike="noStrike" spc="-40" err="1">
                <a:solidFill>
                  <a:srgbClr val="051D40"/>
                </a:solidFill>
                <a:latin typeface="Poppins"/>
                <a:ea typeface="Poppins"/>
                <a:cs typeface="Poppins"/>
                <a:sym typeface="Poppins"/>
              </a:rPr>
              <a:t>eleifend</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eget</a:t>
            </a:r>
            <a:r>
              <a:rPr lang="en-US" sz="2030" u="none" strike="noStrike" spc="-40">
                <a:solidFill>
                  <a:srgbClr val="051D40"/>
                </a:solidFill>
                <a:latin typeface="Poppins"/>
                <a:ea typeface="Poppins"/>
                <a:cs typeface="Poppins"/>
                <a:sym typeface="Poppins"/>
              </a:rPr>
              <a:t>. Aenean </a:t>
            </a:r>
            <a:r>
              <a:rPr lang="en-US" sz="2030" u="none" strike="noStrike" spc="-40" err="1">
                <a:solidFill>
                  <a:srgbClr val="051D40"/>
                </a:solidFill>
                <a:latin typeface="Poppins"/>
                <a:ea typeface="Poppins"/>
                <a:cs typeface="Poppins"/>
                <a:sym typeface="Poppins"/>
              </a:rPr>
              <a:t>tortor</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tellus</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efficitur</a:t>
            </a:r>
            <a:r>
              <a:rPr lang="en-US" sz="2030" u="none" strike="noStrike" spc="-40">
                <a:solidFill>
                  <a:srgbClr val="051D40"/>
                </a:solidFill>
                <a:latin typeface="Poppins"/>
                <a:ea typeface="Poppins"/>
                <a:cs typeface="Poppins"/>
                <a:sym typeface="Poppins"/>
              </a:rPr>
              <a:t> ac </a:t>
            </a:r>
            <a:r>
              <a:rPr lang="en-US" sz="2030" u="none" strike="noStrike" spc="-40" err="1">
                <a:solidFill>
                  <a:srgbClr val="051D40"/>
                </a:solidFill>
                <a:latin typeface="Poppins"/>
                <a:ea typeface="Poppins"/>
                <a:cs typeface="Poppins"/>
                <a:sym typeface="Poppins"/>
              </a:rPr>
              <a:t>rhoncus</a:t>
            </a:r>
            <a:r>
              <a:rPr lang="en-US" sz="2030" u="none" strike="noStrike" spc="-40">
                <a:solidFill>
                  <a:srgbClr val="051D40"/>
                </a:solidFill>
                <a:latin typeface="Poppins"/>
                <a:ea typeface="Poppins"/>
                <a:cs typeface="Poppins"/>
                <a:sym typeface="Poppins"/>
              </a:rPr>
              <a:t> et, </a:t>
            </a:r>
            <a:r>
              <a:rPr lang="en-US" sz="2030" u="none" strike="noStrike" spc="-40" err="1">
                <a:solidFill>
                  <a:srgbClr val="051D40"/>
                </a:solidFill>
                <a:latin typeface="Poppins"/>
                <a:ea typeface="Poppins"/>
                <a:cs typeface="Poppins"/>
                <a:sym typeface="Poppins"/>
              </a:rPr>
              <a:t>eleifend</a:t>
            </a:r>
            <a:r>
              <a:rPr lang="en-US" sz="2030" u="none" strike="noStrike" spc="-40">
                <a:solidFill>
                  <a:srgbClr val="051D40"/>
                </a:solidFill>
                <a:latin typeface="Poppins"/>
                <a:ea typeface="Poppins"/>
                <a:cs typeface="Poppins"/>
                <a:sym typeface="Poppins"/>
              </a:rPr>
              <a:t> sit </a:t>
            </a:r>
            <a:r>
              <a:rPr lang="en-US" sz="2030" u="none" strike="noStrike" spc="-40" err="1">
                <a:solidFill>
                  <a:srgbClr val="051D40"/>
                </a:solidFill>
                <a:latin typeface="Poppins"/>
                <a:ea typeface="Poppins"/>
                <a:cs typeface="Poppins"/>
                <a:sym typeface="Poppins"/>
              </a:rPr>
              <a:t>amet</a:t>
            </a:r>
            <a:r>
              <a:rPr lang="en-US" sz="2030" u="none" strike="noStrike" spc="-40">
                <a:solidFill>
                  <a:srgbClr val="051D40"/>
                </a:solidFill>
                <a:latin typeface="Poppins"/>
                <a:ea typeface="Poppins"/>
                <a:cs typeface="Poppins"/>
                <a:sym typeface="Poppins"/>
              </a:rPr>
              <a:t> mi. Sed </a:t>
            </a:r>
            <a:r>
              <a:rPr lang="en-US" sz="2030" u="none" strike="noStrike" spc="-40" err="1">
                <a:solidFill>
                  <a:srgbClr val="051D40"/>
                </a:solidFill>
                <a:latin typeface="Poppins"/>
                <a:ea typeface="Poppins"/>
                <a:cs typeface="Poppins"/>
                <a:sym typeface="Poppins"/>
              </a:rPr>
              <a:t>ut</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lectus</a:t>
            </a:r>
            <a:r>
              <a:rPr lang="en-US" sz="2030" u="none" strike="noStrike" spc="-40">
                <a:solidFill>
                  <a:srgbClr val="051D40"/>
                </a:solidFill>
                <a:latin typeface="Poppins"/>
                <a:ea typeface="Poppins"/>
                <a:cs typeface="Poppins"/>
                <a:sym typeface="Poppins"/>
              </a:rPr>
              <a:t> ac </a:t>
            </a:r>
            <a:r>
              <a:rPr lang="en-US" sz="2030" u="none" strike="noStrike" spc="-40" err="1">
                <a:solidFill>
                  <a:srgbClr val="051D40"/>
                </a:solidFill>
                <a:latin typeface="Poppins"/>
                <a:ea typeface="Poppins"/>
                <a:cs typeface="Poppins"/>
                <a:sym typeface="Poppins"/>
              </a:rPr>
              <a:t>nibh</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molestie</a:t>
            </a:r>
            <a:r>
              <a:rPr lang="en-US" sz="2030" u="none" strike="noStrike" spc="-40">
                <a:solidFill>
                  <a:srgbClr val="051D40"/>
                </a:solidFill>
                <a:latin typeface="Poppins"/>
                <a:ea typeface="Poppins"/>
                <a:cs typeface="Poppins"/>
                <a:sym typeface="Poppins"/>
              </a:rPr>
              <a:t> </a:t>
            </a:r>
            <a:r>
              <a:rPr lang="en-US" sz="2030" u="none" strike="noStrike" spc="-40" err="1">
                <a:solidFill>
                  <a:srgbClr val="051D40"/>
                </a:solidFill>
                <a:latin typeface="Poppins"/>
                <a:ea typeface="Poppins"/>
                <a:cs typeface="Poppins"/>
                <a:sym typeface="Poppins"/>
              </a:rPr>
              <a:t>rhoncus</a:t>
            </a:r>
            <a:r>
              <a:rPr lang="en-US" sz="2030" u="none" strike="noStrike" spc="-40">
                <a:solidFill>
                  <a:srgbClr val="051D40"/>
                </a:solidFill>
                <a:latin typeface="Poppins"/>
                <a:ea typeface="Poppins"/>
                <a:cs typeface="Poppins"/>
                <a:sym typeface="Poppins"/>
              </a:rPr>
              <a:t>.</a:t>
            </a:r>
          </a:p>
        </p:txBody>
      </p:sp>
      <p:sp>
        <p:nvSpPr>
          <p:cNvPr id="12" name="TextBox 12"/>
          <p:cNvSpPr txBox="1"/>
          <p:nvPr/>
        </p:nvSpPr>
        <p:spPr>
          <a:xfrm>
            <a:off x="1518345" y="2273750"/>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Montserrat"/>
                <a:ea typeface="Montserrat"/>
                <a:cs typeface="Montserrat"/>
                <a:sym typeface="Montserrat"/>
              </a:rPr>
              <a:t>About us</a:t>
            </a:r>
          </a:p>
        </p:txBody>
      </p:sp>
      <p:sp>
        <p:nvSpPr>
          <p:cNvPr id="13" name="TextBox 13"/>
          <p:cNvSpPr txBox="1"/>
          <p:nvPr/>
        </p:nvSpPr>
        <p:spPr>
          <a:xfrm>
            <a:off x="1518345" y="6854581"/>
            <a:ext cx="8414772" cy="1072943"/>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id="14" name="TextBox 14"/>
          <p:cNvSpPr txBox="1"/>
          <p:nvPr/>
        </p:nvSpPr>
        <p:spPr>
          <a:xfrm>
            <a:off x="1518345" y="6362835"/>
            <a:ext cx="3724127" cy="415546"/>
          </a:xfrm>
          <a:prstGeom prst="rect">
            <a:avLst/>
          </a:prstGeom>
        </p:spPr>
        <p:txBody>
          <a:bodyPr lIns="0" tIns="0" rIns="0" bIns="0" rtlCol="0" anchor="t">
            <a:spAutoFit/>
          </a:bodyPr>
          <a:lstStyle/>
          <a:p>
            <a:pPr algn="l">
              <a:lnSpc>
                <a:spcPts val="3480"/>
              </a:lnSpc>
              <a:spcBef>
                <a:spcPct val="0"/>
              </a:spcBef>
            </a:pPr>
            <a:r>
              <a:rPr lang="en-US" sz="2486">
                <a:solidFill>
                  <a:srgbClr val="051D40"/>
                </a:solidFill>
                <a:latin typeface="Montserrat"/>
                <a:ea typeface="Montserrat"/>
                <a:cs typeface="Montserrat"/>
                <a:sym typeface="Montserrat"/>
              </a:rPr>
              <a:t>Company Overview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895350"/>
            <a:ext cx="5775957" cy="1137153"/>
          </a:xfrm>
          <a:prstGeom prst="rect">
            <a:avLst/>
          </a:prstGeom>
        </p:spPr>
        <p:txBody>
          <a:bodyPr lIns="0" tIns="0" rIns="0" bIns="0" rtlCol="0" anchor="t">
            <a:spAutoFit/>
          </a:bodyPr>
          <a:lstStyle/>
          <a:p>
            <a:pPr algn="l">
              <a:lnSpc>
                <a:spcPts val="9247"/>
              </a:lnSpc>
              <a:spcBef>
                <a:spcPct val="0"/>
              </a:spcBef>
            </a:pPr>
            <a:r>
              <a:rPr lang="en-US" sz="6605" b="1">
                <a:solidFill>
                  <a:srgbClr val="FDFDFD"/>
                </a:solidFill>
                <a:latin typeface="Montserrat Bold"/>
                <a:ea typeface="Montserrat Bold"/>
                <a:cs typeface="Montserrat Bold"/>
                <a:sym typeface="Montserrat Bold"/>
              </a:rPr>
              <a:t>Objectives</a:t>
            </a:r>
          </a:p>
        </p:txBody>
      </p:sp>
      <p:sp>
        <p:nvSpPr>
          <p:cNvPr id="7" name="TextBox 7"/>
          <p:cNvSpPr txBox="1"/>
          <p:nvPr/>
        </p:nvSpPr>
        <p:spPr>
          <a:xfrm>
            <a:off x="1270420" y="2245049"/>
            <a:ext cx="9913189" cy="1198344"/>
          </a:xfrm>
          <a:prstGeom prst="rect">
            <a:avLst/>
          </a:prstGeom>
        </p:spPr>
        <p:txBody>
          <a:bodyPr lIns="0" tIns="0" rIns="0" bIns="0" rtlCol="0" anchor="t">
            <a:spAutoFit/>
          </a:bodyPr>
          <a:lstStyle/>
          <a:p>
            <a:pPr algn="l">
              <a:lnSpc>
                <a:spcPts val="3238"/>
              </a:lnSpc>
            </a:pPr>
            <a:r>
              <a:rPr lang="en-US" sz="2313" u="none" strike="noStrike" spc="-46">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id="8" name="Freeform 8"/>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Freeform 9"/>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Freeform 10"/>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62920" y="6384261"/>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Montserrat"/>
                <a:ea typeface="Montserrat"/>
                <a:cs typeface="Montserrat"/>
                <a:sym typeface="Montserrat"/>
              </a:rPr>
              <a:t>Objective 01</a:t>
            </a:r>
          </a:p>
        </p:txBody>
      </p:sp>
      <p:sp>
        <p:nvSpPr>
          <p:cNvPr id="17" name="TextBox 17"/>
          <p:cNvSpPr txBox="1"/>
          <p:nvPr/>
        </p:nvSpPr>
        <p:spPr>
          <a:xfrm>
            <a:off x="6299437"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Montserrat"/>
                <a:ea typeface="Montserrat"/>
                <a:cs typeface="Montserrat"/>
                <a:sym typeface="Montserrat"/>
              </a:rPr>
              <a:t>Objective 02</a:t>
            </a:r>
          </a:p>
        </p:txBody>
      </p:sp>
      <p:sp>
        <p:nvSpPr>
          <p:cNvPr id="19" name="TextBox 19"/>
          <p:cNvSpPr txBox="1"/>
          <p:nvPr/>
        </p:nvSpPr>
        <p:spPr>
          <a:xfrm>
            <a:off x="10957083"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0" name="TextBox 20"/>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Montserrat"/>
                <a:ea typeface="Montserrat"/>
                <a:cs typeface="Montserrat"/>
                <a:sym typeface="Montserrat"/>
              </a:rPr>
              <a:t>Objective 03</a:t>
            </a: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277271"/>
            <a:ext cx="11622449" cy="2263578"/>
          </a:xfrm>
          <a:prstGeom prst="rect">
            <a:avLst/>
          </a:prstGeom>
        </p:spPr>
        <p:txBody>
          <a:bodyPr lIns="0" tIns="0" rIns="0" bIns="0" rtlCol="0" anchor="t">
            <a:spAutoFit/>
          </a:bodyPr>
          <a:lstStyle/>
          <a:p>
            <a:pPr marL="0" lvl="0" indent="0" algn="ctr">
              <a:lnSpc>
                <a:spcPts val="18560"/>
              </a:lnSpc>
              <a:spcBef>
                <a:spcPct val="0"/>
              </a:spcBef>
            </a:pPr>
            <a:r>
              <a:rPr lang="en-US" sz="13257" b="1">
                <a:solidFill>
                  <a:srgbClr val="FFFFFF"/>
                </a:solidFill>
                <a:latin typeface="Montserrat Bold"/>
                <a:ea typeface="Montserrat Bold"/>
                <a:cs typeface="Montserrat Bold"/>
                <a:sym typeface="Montserrat Bold"/>
              </a:rPr>
              <a:t>STATISTICS</a:t>
            </a:r>
          </a:p>
        </p:txBody>
      </p:sp>
      <p:sp>
        <p:nvSpPr>
          <p:cNvPr id="9" name="TextBox 9"/>
          <p:cNvSpPr txBox="1"/>
          <p:nvPr/>
        </p:nvSpPr>
        <p:spPr>
          <a:xfrm>
            <a:off x="4536264" y="5756824"/>
            <a:ext cx="9215471" cy="1101281"/>
          </a:xfrm>
          <a:prstGeom prst="rect">
            <a:avLst/>
          </a:prstGeom>
        </p:spPr>
        <p:txBody>
          <a:bodyPr lIns="0" tIns="0" rIns="0" bIns="0" rtlCol="0" anchor="t">
            <a:spAutoFit/>
          </a:bodyPr>
          <a:lstStyle/>
          <a:p>
            <a:pPr marL="0" lvl="0" indent="0" algn="ctr">
              <a:lnSpc>
                <a:spcPts val="2952"/>
              </a:lnSpc>
              <a:spcBef>
                <a:spcPct val="0"/>
              </a:spcBef>
            </a:pPr>
            <a:r>
              <a:rPr lang="en-US" sz="2108" u="none" strike="noStrike" spc="-42">
                <a:solidFill>
                  <a:srgbClr val="FFFFFF"/>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62879" y="6849670"/>
            <a:ext cx="3296071" cy="9468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506781" y="2267663"/>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b="1">
                <a:solidFill>
                  <a:srgbClr val="051D40"/>
                </a:solidFill>
                <a:latin typeface="Montserrat Bold"/>
                <a:ea typeface="Montserrat Bold"/>
                <a:cs typeface="Montserrat Bold"/>
                <a:sym typeface="Montserrat Bold"/>
              </a:rPr>
              <a:t>Our Team</a:t>
            </a:r>
          </a:p>
        </p:txBody>
      </p:sp>
      <p:sp>
        <p:nvSpPr>
          <p:cNvPr id="6" name="Freeform 6"/>
          <p:cNvSpPr/>
          <p:nvPr/>
        </p:nvSpPr>
        <p:spPr>
          <a:xfrm>
            <a:off x="562879"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2"/>
            <a:stretch>
              <a:fillRect l="-98485" t="-32705" r="-65463" b="-50660"/>
            </a:stretch>
          </a:blipFill>
        </p:spPr>
      </p:sp>
      <p:grpSp>
        <p:nvGrpSpPr>
          <p:cNvPr id="7" name="Group 7"/>
          <p:cNvGrpSpPr/>
          <p:nvPr/>
        </p:nvGrpSpPr>
        <p:grpSpPr>
          <a:xfrm>
            <a:off x="4030191" y="6849670"/>
            <a:ext cx="3296071" cy="946825"/>
            <a:chOff x="0" y="0"/>
            <a:chExt cx="922973" cy="265132"/>
          </a:xfrm>
        </p:grpSpPr>
        <p:sp>
          <p:nvSpPr>
            <p:cNvPr id="8" name="Freeform 8"/>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9" name="TextBox 9"/>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4030191"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3"/>
            <a:stretch>
              <a:fillRect l="-38201" t="-39072" r="-124934" b="-272742"/>
            </a:stretch>
          </a:blipFill>
        </p:spPr>
      </p:sp>
      <p:grpSp>
        <p:nvGrpSpPr>
          <p:cNvPr id="11" name="Group 11"/>
          <p:cNvGrpSpPr/>
          <p:nvPr/>
        </p:nvGrpSpPr>
        <p:grpSpPr>
          <a:xfrm>
            <a:off x="7496477" y="6849670"/>
            <a:ext cx="3296071" cy="946825"/>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7496477"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4"/>
            <a:stretch>
              <a:fillRect l="-74976" t="-14653" r="-21860" b="-22089"/>
            </a:stretch>
          </a:blipFill>
        </p:spPr>
      </p:sp>
      <p:grpSp>
        <p:nvGrpSpPr>
          <p:cNvPr id="15" name="Group 15"/>
          <p:cNvGrpSpPr/>
          <p:nvPr/>
        </p:nvGrpSpPr>
        <p:grpSpPr>
          <a:xfrm>
            <a:off x="10962764" y="6849670"/>
            <a:ext cx="3296071" cy="946825"/>
            <a:chOff x="0" y="0"/>
            <a:chExt cx="922973" cy="265132"/>
          </a:xfrm>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7" name="TextBox 1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8" name="Freeform 18"/>
          <p:cNvSpPr/>
          <p:nvPr/>
        </p:nvSpPr>
        <p:spPr>
          <a:xfrm>
            <a:off x="10962764" y="3688581"/>
            <a:ext cx="3296071" cy="3161089"/>
          </a:xfrm>
          <a:custGeom>
            <a:avLst/>
            <a:gdLst/>
            <a:ahLst/>
            <a:cxnLst/>
            <a:rect l="l" t="t" r="r" b="b"/>
            <a:pathLst>
              <a:path w="3296071" h="3161089">
                <a:moveTo>
                  <a:pt x="0" y="0"/>
                </a:moveTo>
                <a:lnTo>
                  <a:pt x="3296070" y="0"/>
                </a:lnTo>
                <a:lnTo>
                  <a:pt x="3296070" y="3161089"/>
                </a:lnTo>
                <a:lnTo>
                  <a:pt x="0" y="3161089"/>
                </a:lnTo>
                <a:lnTo>
                  <a:pt x="0" y="0"/>
                </a:lnTo>
                <a:close/>
              </a:path>
            </a:pathLst>
          </a:custGeom>
          <a:blipFill>
            <a:blip r:embed="rId5"/>
            <a:stretch>
              <a:fillRect l="-66994" t="-7055" r="-50600" b="-44107"/>
            </a:stretch>
          </a:blipFill>
        </p:spPr>
      </p:sp>
      <p:grpSp>
        <p:nvGrpSpPr>
          <p:cNvPr id="19" name="Group 19"/>
          <p:cNvGrpSpPr/>
          <p:nvPr/>
        </p:nvGrpSpPr>
        <p:grpSpPr>
          <a:xfrm>
            <a:off x="14429050" y="6849670"/>
            <a:ext cx="3296071" cy="946825"/>
            <a:chOff x="0" y="0"/>
            <a:chExt cx="922973" cy="265132"/>
          </a:xfrm>
        </p:grpSpPr>
        <p:sp>
          <p:nvSpPr>
            <p:cNvPr id="20" name="Freeform 20"/>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21" name="TextBox 21"/>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Freeform 22"/>
          <p:cNvSpPr/>
          <p:nvPr/>
        </p:nvSpPr>
        <p:spPr>
          <a:xfrm>
            <a:off x="1442905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6"/>
            <a:stretch>
              <a:fillRect t="-28251" b="-28251"/>
            </a:stretch>
          </a:blipFill>
        </p:spPr>
      </p:sp>
      <p:sp>
        <p:nvSpPr>
          <p:cNvPr id="23" name="TextBox 23"/>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Aaron Loeb</a:t>
            </a:r>
          </a:p>
        </p:txBody>
      </p:sp>
      <p:sp>
        <p:nvSpPr>
          <p:cNvPr id="24" name="TextBox 24"/>
          <p:cNvSpPr txBox="1"/>
          <p:nvPr/>
        </p:nvSpPr>
        <p:spPr>
          <a:xfrm>
            <a:off x="890191"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25" name="TextBox 25"/>
          <p:cNvSpPr txBox="1"/>
          <p:nvPr/>
        </p:nvSpPr>
        <p:spPr>
          <a:xfrm>
            <a:off x="4357503"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Alfredo Torres</a:t>
            </a:r>
          </a:p>
        </p:txBody>
      </p:sp>
      <p:sp>
        <p:nvSpPr>
          <p:cNvPr id="26" name="TextBox 26"/>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27" name="TextBox 27"/>
          <p:cNvSpPr txBox="1"/>
          <p:nvPr/>
        </p:nvSpPr>
        <p:spPr>
          <a:xfrm>
            <a:off x="7823789"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Juliana Silva</a:t>
            </a:r>
          </a:p>
        </p:txBody>
      </p:sp>
      <p:sp>
        <p:nvSpPr>
          <p:cNvPr id="28" name="TextBox 28"/>
          <p:cNvSpPr txBox="1"/>
          <p:nvPr/>
        </p:nvSpPr>
        <p:spPr>
          <a:xfrm>
            <a:off x="7823789"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29" name="TextBox 29"/>
          <p:cNvSpPr txBox="1"/>
          <p:nvPr/>
        </p:nvSpPr>
        <p:spPr>
          <a:xfrm>
            <a:off x="11290076"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Daniel Gallego</a:t>
            </a:r>
          </a:p>
        </p:txBody>
      </p:sp>
      <p:sp>
        <p:nvSpPr>
          <p:cNvPr id="30" name="TextBox 30"/>
          <p:cNvSpPr txBox="1"/>
          <p:nvPr/>
        </p:nvSpPr>
        <p:spPr>
          <a:xfrm>
            <a:off x="11290076"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IT Expert</a:t>
            </a:r>
          </a:p>
        </p:txBody>
      </p:sp>
      <p:sp>
        <p:nvSpPr>
          <p:cNvPr id="31" name="TextBox 31"/>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Olivia Wilson</a:t>
            </a:r>
          </a:p>
        </p:txBody>
      </p:sp>
      <p:sp>
        <p:nvSpPr>
          <p:cNvPr id="32" name="TextBox 32"/>
          <p:cNvSpPr txBox="1"/>
          <p:nvPr/>
        </p:nvSpPr>
        <p:spPr>
          <a:xfrm>
            <a:off x="14754134"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Marketing Head</a:t>
            </a:r>
          </a:p>
        </p:txBody>
      </p:sp>
      <p:grpSp>
        <p:nvGrpSpPr>
          <p:cNvPr id="33" name="Group 33"/>
          <p:cNvGrpSpPr/>
          <p:nvPr/>
        </p:nvGrpSpPr>
        <p:grpSpPr>
          <a:xfrm>
            <a:off x="-1766494" y="9340175"/>
            <a:ext cx="21820987" cy="946825"/>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229600"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467600"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02714" y="4481215"/>
            <a:ext cx="6033363" cy="851195"/>
          </a:xfrm>
          <a:prstGeom prst="rect">
            <a:avLst/>
          </a:prstGeom>
        </p:spPr>
        <p:txBody>
          <a:bodyPr lIns="0" tIns="0" rIns="0" bIns="0" rtlCol="0" anchor="t">
            <a:spAutoFit/>
          </a:bodyPr>
          <a:lstStyle/>
          <a:p>
            <a:pPr marL="0" lvl="0" indent="0" algn="l">
              <a:lnSpc>
                <a:spcPts val="6553"/>
              </a:lnSpc>
              <a:spcBef>
                <a:spcPct val="0"/>
              </a:spcBef>
            </a:pPr>
            <a:r>
              <a:rPr lang="vi-VN" sz="7200" b="1">
                <a:solidFill>
                  <a:srgbClr val="FDFDFD"/>
                </a:solidFill>
                <a:latin typeface="Times New Roman" panose="02020603050405020304" pitchFamily="18" charset="0"/>
                <a:ea typeface="Montserrat Bold"/>
                <a:cs typeface="Times New Roman" panose="02020603050405020304" pitchFamily="18" charset="0"/>
                <a:sym typeface="Montserrat Bold"/>
              </a:rPr>
              <a:t>Nội dung</a:t>
            </a:r>
            <a:endParaRPr lang="en-US" sz="7200" b="1">
              <a:solidFill>
                <a:srgbClr val="FDFDFD"/>
              </a:solidFill>
              <a:latin typeface="Times New Roman" panose="02020603050405020304" pitchFamily="18" charset="0"/>
              <a:ea typeface="Montserrat Bold"/>
              <a:cs typeface="Times New Roman" panose="02020603050405020304" pitchFamily="18" charset="0"/>
              <a:sym typeface="Montserrat Bold"/>
            </a:endParaRPr>
          </a:p>
        </p:txBody>
      </p:sp>
      <p:sp>
        <p:nvSpPr>
          <p:cNvPr id="10" name="Freeform 10"/>
          <p:cNvSpPr/>
          <p:nvPr/>
        </p:nvSpPr>
        <p:spPr>
          <a:xfrm>
            <a:off x="7198731" y="1662686"/>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TextBox 11"/>
          <p:cNvSpPr txBox="1"/>
          <p:nvPr/>
        </p:nvSpPr>
        <p:spPr>
          <a:xfrm>
            <a:off x="9296400" y="2359126"/>
            <a:ext cx="5768345" cy="438838"/>
          </a:xfrm>
          <a:prstGeom prst="rect">
            <a:avLst/>
          </a:prstGeom>
        </p:spPr>
        <p:txBody>
          <a:bodyPr lIns="0" tIns="0" rIns="0" bIns="0" rtlCol="0" anchor="t">
            <a:spAutoFit/>
          </a:bodyPr>
          <a:lstStyle/>
          <a:p>
            <a:pPr algn="l">
              <a:lnSpc>
                <a:spcPts val="2495"/>
              </a:lnSpc>
            </a:pPr>
            <a:r>
              <a:rPr lang="vi-VN" sz="6600" u="none" strike="noStrike" spc="-35">
                <a:solidFill>
                  <a:srgbClr val="145DA0"/>
                </a:solidFill>
                <a:latin typeface="Times New Roman" panose="02020603050405020304" pitchFamily="18" charset="0"/>
                <a:ea typeface="Poppins"/>
                <a:cs typeface="Times New Roman" panose="02020603050405020304" pitchFamily="18" charset="0"/>
                <a:sym typeface="Poppins"/>
              </a:rPr>
              <a:t>Giới thiệu đề tài</a:t>
            </a:r>
            <a:endParaRPr lang="en-US" sz="6600" u="none" strike="noStrike" spc="-35">
              <a:solidFill>
                <a:srgbClr val="145DA0"/>
              </a:solidFill>
              <a:latin typeface="Times New Roman" panose="02020603050405020304" pitchFamily="18" charset="0"/>
              <a:ea typeface="Poppins"/>
              <a:cs typeface="Times New Roman" panose="02020603050405020304" pitchFamily="18" charset="0"/>
              <a:sym typeface="Poppins"/>
            </a:endParaRPr>
          </a:p>
        </p:txBody>
      </p:sp>
      <p:sp>
        <p:nvSpPr>
          <p:cNvPr id="13" name="Freeform 13"/>
          <p:cNvSpPr/>
          <p:nvPr/>
        </p:nvSpPr>
        <p:spPr>
          <a:xfrm>
            <a:off x="7724630" y="3436086"/>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5" name="TextBox 15"/>
          <p:cNvSpPr txBox="1"/>
          <p:nvPr/>
        </p:nvSpPr>
        <p:spPr>
          <a:xfrm>
            <a:off x="7889030" y="372610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02</a:t>
            </a:r>
          </a:p>
        </p:txBody>
      </p:sp>
      <p:sp>
        <p:nvSpPr>
          <p:cNvPr id="16" name="Freeform 16"/>
          <p:cNvSpPr/>
          <p:nvPr/>
        </p:nvSpPr>
        <p:spPr>
          <a:xfrm>
            <a:off x="7724630" y="5212767"/>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8" name="TextBox 18"/>
          <p:cNvSpPr txBox="1"/>
          <p:nvPr/>
        </p:nvSpPr>
        <p:spPr>
          <a:xfrm>
            <a:off x="7889030" y="550278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03</a:t>
            </a:r>
          </a:p>
        </p:txBody>
      </p:sp>
      <p:sp>
        <p:nvSpPr>
          <p:cNvPr id="19" name="Freeform 19"/>
          <p:cNvSpPr/>
          <p:nvPr/>
        </p:nvSpPr>
        <p:spPr>
          <a:xfrm>
            <a:off x="7198731" y="6989448"/>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1" name="TextBox 21"/>
          <p:cNvSpPr txBox="1"/>
          <p:nvPr/>
        </p:nvSpPr>
        <p:spPr>
          <a:xfrm>
            <a:off x="7363131" y="7279469"/>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04</a:t>
            </a:r>
          </a:p>
        </p:txBody>
      </p:sp>
      <p:grpSp>
        <p:nvGrpSpPr>
          <p:cNvPr id="22" name="Group 22"/>
          <p:cNvGrpSpPr/>
          <p:nvPr/>
        </p:nvGrpSpPr>
        <p:grpSpPr>
          <a:xfrm>
            <a:off x="6332138"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6741996"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6370911"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6736143"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4" name="TextBox 15">
            <a:extLst>
              <a:ext uri="{FF2B5EF4-FFF2-40B4-BE49-F238E27FC236}">
                <a16:creationId xmlns:a16="http://schemas.microsoft.com/office/drawing/2014/main" id="{B29D2508-8AD8-0E1F-FA29-C3A050C0DF2D}"/>
              </a:ext>
            </a:extLst>
          </p:cNvPr>
          <p:cNvSpPr txBox="1"/>
          <p:nvPr/>
        </p:nvSpPr>
        <p:spPr>
          <a:xfrm>
            <a:off x="7336237" y="1990807"/>
            <a:ext cx="1134140" cy="801632"/>
          </a:xfrm>
          <a:prstGeom prst="rect">
            <a:avLst/>
          </a:prstGeom>
        </p:spPr>
        <p:txBody>
          <a:bodyPr lIns="0" tIns="0" rIns="0" bIns="0" rtlCol="0" anchor="t">
            <a:spAutoFit/>
          </a:bodyPr>
          <a:lstStyle/>
          <a:p>
            <a:pPr marL="0" lvl="0" indent="0" algn="ctr">
              <a:lnSpc>
                <a:spcPts val="6697"/>
              </a:lnSpc>
              <a:spcBef>
                <a:spcPct val="0"/>
              </a:spcBef>
            </a:pPr>
            <a:r>
              <a:rPr lang="vi-VN" sz="4784">
                <a:solidFill>
                  <a:srgbClr val="FDFDFD"/>
                </a:solidFill>
                <a:latin typeface="Montserrat"/>
                <a:ea typeface="Montserrat"/>
                <a:cs typeface="Montserrat"/>
                <a:sym typeface="Montserrat"/>
              </a:rPr>
              <a:t>01</a:t>
            </a:r>
            <a:endParaRPr lang="en-US" sz="4784">
              <a:solidFill>
                <a:srgbClr val="FDFDFD"/>
              </a:solidFill>
              <a:latin typeface="Montserrat"/>
              <a:ea typeface="Montserrat"/>
              <a:cs typeface="Montserrat"/>
              <a:sym typeface="Montserrat"/>
            </a:endParaRPr>
          </a:p>
        </p:txBody>
      </p:sp>
      <p:sp>
        <p:nvSpPr>
          <p:cNvPr id="35" name="TextBox 11">
            <a:extLst>
              <a:ext uri="{FF2B5EF4-FFF2-40B4-BE49-F238E27FC236}">
                <a16:creationId xmlns:a16="http://schemas.microsoft.com/office/drawing/2014/main" id="{254A9EFB-DB04-0E3C-7928-0090C16218C1}"/>
              </a:ext>
            </a:extLst>
          </p:cNvPr>
          <p:cNvSpPr txBox="1"/>
          <p:nvPr/>
        </p:nvSpPr>
        <p:spPr>
          <a:xfrm>
            <a:off x="9763766" y="4088901"/>
            <a:ext cx="7740639" cy="438838"/>
          </a:xfrm>
          <a:prstGeom prst="rect">
            <a:avLst/>
          </a:prstGeom>
        </p:spPr>
        <p:txBody>
          <a:bodyPr wrap="square" lIns="0" tIns="0" rIns="0" bIns="0" rtlCol="0" anchor="t">
            <a:spAutoFit/>
          </a:bodyPr>
          <a:lstStyle/>
          <a:p>
            <a:pPr algn="l">
              <a:lnSpc>
                <a:spcPts val="2495"/>
              </a:lnSpc>
            </a:pPr>
            <a:r>
              <a:rPr lang="vi-VN" sz="6600" u="none" strike="noStrike" spc="-35">
                <a:solidFill>
                  <a:srgbClr val="145DA0"/>
                </a:solidFill>
                <a:latin typeface="Times New Roman" panose="02020603050405020304" pitchFamily="18" charset="0"/>
                <a:ea typeface="Poppins"/>
                <a:cs typeface="Times New Roman" panose="02020603050405020304" pitchFamily="18" charset="0"/>
                <a:sym typeface="Poppins"/>
              </a:rPr>
              <a:t>Quy trình thực nghiệm</a:t>
            </a:r>
            <a:endParaRPr lang="en-US" sz="6600" u="none" strike="noStrike" spc="-35">
              <a:solidFill>
                <a:srgbClr val="145DA0"/>
              </a:solidFill>
              <a:latin typeface="Times New Roman" panose="02020603050405020304" pitchFamily="18" charset="0"/>
              <a:ea typeface="Poppins"/>
              <a:cs typeface="Times New Roman" panose="02020603050405020304" pitchFamily="18" charset="0"/>
              <a:sym typeface="Poppins"/>
            </a:endParaRPr>
          </a:p>
        </p:txBody>
      </p:sp>
      <p:sp>
        <p:nvSpPr>
          <p:cNvPr id="36" name="TextBox 11">
            <a:extLst>
              <a:ext uri="{FF2B5EF4-FFF2-40B4-BE49-F238E27FC236}">
                <a16:creationId xmlns:a16="http://schemas.microsoft.com/office/drawing/2014/main" id="{837704FC-89D9-92A9-2528-BCCD54157EFF}"/>
              </a:ext>
            </a:extLst>
          </p:cNvPr>
          <p:cNvSpPr txBox="1"/>
          <p:nvPr/>
        </p:nvSpPr>
        <p:spPr>
          <a:xfrm>
            <a:off x="9763766" y="5936339"/>
            <a:ext cx="7740639" cy="438838"/>
          </a:xfrm>
          <a:prstGeom prst="rect">
            <a:avLst/>
          </a:prstGeom>
        </p:spPr>
        <p:txBody>
          <a:bodyPr wrap="square" lIns="0" tIns="0" rIns="0" bIns="0" rtlCol="0" anchor="t">
            <a:spAutoFit/>
          </a:bodyPr>
          <a:lstStyle/>
          <a:p>
            <a:pPr algn="l">
              <a:lnSpc>
                <a:spcPts val="2495"/>
              </a:lnSpc>
            </a:pPr>
            <a:r>
              <a:rPr lang="vi-VN" sz="6600" u="none" strike="noStrike" spc="-35">
                <a:solidFill>
                  <a:srgbClr val="145DA0"/>
                </a:solidFill>
                <a:latin typeface="Times New Roman" panose="02020603050405020304" pitchFamily="18" charset="0"/>
                <a:ea typeface="Poppins"/>
                <a:cs typeface="Times New Roman" panose="02020603050405020304" pitchFamily="18" charset="0"/>
                <a:sym typeface="Poppins"/>
              </a:rPr>
              <a:t>Kết quả và đánh giá</a:t>
            </a:r>
            <a:endParaRPr lang="en-US" sz="6600" u="none" strike="noStrike" spc="-35">
              <a:solidFill>
                <a:srgbClr val="145DA0"/>
              </a:solidFill>
              <a:latin typeface="Times New Roman" panose="02020603050405020304" pitchFamily="18" charset="0"/>
              <a:ea typeface="Poppins"/>
              <a:cs typeface="Times New Roman" panose="02020603050405020304" pitchFamily="18" charset="0"/>
              <a:sym typeface="Poppins"/>
            </a:endParaRPr>
          </a:p>
        </p:txBody>
      </p:sp>
      <p:sp>
        <p:nvSpPr>
          <p:cNvPr id="37" name="TextBox 11">
            <a:extLst>
              <a:ext uri="{FF2B5EF4-FFF2-40B4-BE49-F238E27FC236}">
                <a16:creationId xmlns:a16="http://schemas.microsoft.com/office/drawing/2014/main" id="{74737C18-EB05-C490-F40A-57181A9D5FA3}"/>
              </a:ext>
            </a:extLst>
          </p:cNvPr>
          <p:cNvSpPr txBox="1"/>
          <p:nvPr/>
        </p:nvSpPr>
        <p:spPr>
          <a:xfrm>
            <a:off x="9300882" y="7741421"/>
            <a:ext cx="7740639" cy="438838"/>
          </a:xfrm>
          <a:prstGeom prst="rect">
            <a:avLst/>
          </a:prstGeom>
        </p:spPr>
        <p:txBody>
          <a:bodyPr wrap="square" lIns="0" tIns="0" rIns="0" bIns="0" rtlCol="0" anchor="t">
            <a:spAutoFit/>
          </a:bodyPr>
          <a:lstStyle/>
          <a:p>
            <a:pPr algn="l">
              <a:lnSpc>
                <a:spcPts val="2495"/>
              </a:lnSpc>
            </a:pPr>
            <a:r>
              <a:rPr lang="vi-VN" sz="6600" u="none" strike="noStrike" spc="-35">
                <a:solidFill>
                  <a:srgbClr val="145DA0"/>
                </a:solidFill>
                <a:latin typeface="Times New Roman" panose="02020603050405020304" pitchFamily="18" charset="0"/>
                <a:ea typeface="Poppins"/>
                <a:cs typeface="Times New Roman" panose="02020603050405020304" pitchFamily="18" charset="0"/>
                <a:sym typeface="Poppins"/>
              </a:rPr>
              <a:t>Phương hướng</a:t>
            </a:r>
            <a:endParaRPr lang="en-US" sz="6600" u="none" strike="noStrike" spc="-35">
              <a:solidFill>
                <a:srgbClr val="145DA0"/>
              </a:solidFill>
              <a:latin typeface="Times New Roman" panose="02020603050405020304" pitchFamily="18" charset="0"/>
              <a:ea typeface="Poppins"/>
              <a:cs typeface="Times New Roman" panose="02020603050405020304" pitchFamily="18" charset="0"/>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255089" y="8247738"/>
            <a:ext cx="704088" cy="896408"/>
          </a:xfrm>
          <a:custGeom>
            <a:avLst/>
            <a:gdLst/>
            <a:ahLst/>
            <a:cxnLst/>
            <a:rect l="l" t="t" r="r" b="b"/>
            <a:pathLst>
              <a:path w="704088" h="896408">
                <a:moveTo>
                  <a:pt x="0" y="0"/>
                </a:moveTo>
                <a:lnTo>
                  <a:pt x="704088" y="0"/>
                </a:lnTo>
                <a:lnTo>
                  <a:pt x="704088" y="896408"/>
                </a:lnTo>
                <a:lnTo>
                  <a:pt x="0" y="896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21152" y="8196791"/>
            <a:ext cx="1043341" cy="1016784"/>
          </a:xfrm>
          <a:custGeom>
            <a:avLst/>
            <a:gdLst/>
            <a:ahLst/>
            <a:cxnLst/>
            <a:rect l="l" t="t" r="r" b="b"/>
            <a:pathLst>
              <a:path w="1043341" h="1016784">
                <a:moveTo>
                  <a:pt x="0" y="0"/>
                </a:moveTo>
                <a:lnTo>
                  <a:pt x="1043341" y="0"/>
                </a:lnTo>
                <a:lnTo>
                  <a:pt x="1043341" y="1016783"/>
                </a:lnTo>
                <a:lnTo>
                  <a:pt x="0" y="1016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202424" y="8230226"/>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476583" y="8394737"/>
            <a:ext cx="801428" cy="735857"/>
          </a:xfrm>
          <a:custGeom>
            <a:avLst/>
            <a:gdLst/>
            <a:ahLst/>
            <a:cxnLst/>
            <a:rect l="l" t="t" r="r" b="b"/>
            <a:pathLst>
              <a:path w="801428" h="735857">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752291" y="5608303"/>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0996000" y="4533662"/>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2418051" y="4486006"/>
            <a:ext cx="698242" cy="672851"/>
          </a:xfrm>
          <a:custGeom>
            <a:avLst/>
            <a:gdLst/>
            <a:ahLst/>
            <a:cxnLst/>
            <a:rect l="l" t="t" r="r" b="b"/>
            <a:pathLst>
              <a:path w="698242" h="672851">
                <a:moveTo>
                  <a:pt x="0" y="0"/>
                </a:moveTo>
                <a:lnTo>
                  <a:pt x="698241" y="0"/>
                </a:lnTo>
                <a:lnTo>
                  <a:pt x="698241" y="672851"/>
                </a:lnTo>
                <a:lnTo>
                  <a:pt x="0" y="6728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150242" y="5734112"/>
            <a:ext cx="775043" cy="868174"/>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9684728" y="6927753"/>
            <a:ext cx="833753" cy="868492"/>
          </a:xfrm>
          <a:custGeom>
            <a:avLst/>
            <a:gdLst/>
            <a:ahLst/>
            <a:cxnLst/>
            <a:rect l="l" t="t" r="r" b="b"/>
            <a:pathLst>
              <a:path w="833753" h="868492">
                <a:moveTo>
                  <a:pt x="0" y="0"/>
                </a:moveTo>
                <a:lnTo>
                  <a:pt x="833752" y="0"/>
                </a:lnTo>
                <a:lnTo>
                  <a:pt x="833752" y="868492"/>
                </a:lnTo>
                <a:lnTo>
                  <a:pt x="0" y="86849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9737808" y="5628671"/>
            <a:ext cx="727593" cy="835440"/>
          </a:xfrm>
          <a:custGeom>
            <a:avLst/>
            <a:gdLst/>
            <a:ahLst/>
            <a:cxnLst/>
            <a:rect l="l" t="t" r="r" b="b"/>
            <a:pathLst>
              <a:path w="727593" h="835440">
                <a:moveTo>
                  <a:pt x="0" y="0"/>
                </a:moveTo>
                <a:lnTo>
                  <a:pt x="727592" y="0"/>
                </a:lnTo>
                <a:lnTo>
                  <a:pt x="727592" y="835441"/>
                </a:lnTo>
                <a:lnTo>
                  <a:pt x="0" y="83544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0959897" y="5693520"/>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8504855" y="8358896"/>
            <a:ext cx="899568" cy="868492"/>
          </a:xfrm>
          <a:custGeom>
            <a:avLst/>
            <a:gdLst/>
            <a:ahLst/>
            <a:cxnLst/>
            <a:rect l="l" t="t" r="r" b="b"/>
            <a:pathLst>
              <a:path w="899568" h="868492">
                <a:moveTo>
                  <a:pt x="0" y="0"/>
                </a:moveTo>
                <a:lnTo>
                  <a:pt x="899569" y="0"/>
                </a:lnTo>
                <a:lnTo>
                  <a:pt x="899569"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13635175" y="6934814"/>
            <a:ext cx="928806" cy="896720"/>
          </a:xfrm>
          <a:custGeom>
            <a:avLst/>
            <a:gdLst/>
            <a:ahLst/>
            <a:cxnLst/>
            <a:rect l="l" t="t" r="r" b="b"/>
            <a:pathLst>
              <a:path w="928806" h="896720">
                <a:moveTo>
                  <a:pt x="0" y="0"/>
                </a:moveTo>
                <a:lnTo>
                  <a:pt x="928805" y="0"/>
                </a:lnTo>
                <a:lnTo>
                  <a:pt x="928805" y="896719"/>
                </a:lnTo>
                <a:lnTo>
                  <a:pt x="0" y="89671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13874191" y="4397581"/>
            <a:ext cx="778541" cy="767216"/>
          </a:xfrm>
          <a:custGeom>
            <a:avLst/>
            <a:gdLst/>
            <a:ahLst/>
            <a:cxnLst/>
            <a:rect l="l" t="t" r="r" b="b"/>
            <a:pathLst>
              <a:path w="778541" h="767216">
                <a:moveTo>
                  <a:pt x="0" y="0"/>
                </a:moveTo>
                <a:lnTo>
                  <a:pt x="778540" y="0"/>
                </a:lnTo>
                <a:lnTo>
                  <a:pt x="778540" y="767216"/>
                </a:lnTo>
                <a:lnTo>
                  <a:pt x="0" y="76721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9620774" y="4304351"/>
            <a:ext cx="889451" cy="889451"/>
          </a:xfrm>
          <a:custGeom>
            <a:avLst/>
            <a:gdLst/>
            <a:ahLst/>
            <a:cxnLst/>
            <a:rect l="l" t="t" r="r" b="b"/>
            <a:pathLst>
              <a:path w="889451" h="889451">
                <a:moveTo>
                  <a:pt x="0" y="0"/>
                </a:moveTo>
                <a:lnTo>
                  <a:pt x="889451" y="0"/>
                </a:lnTo>
                <a:lnTo>
                  <a:pt x="889451" y="889451"/>
                </a:lnTo>
                <a:lnTo>
                  <a:pt x="0" y="88945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1010376" y="7015311"/>
            <a:ext cx="767216" cy="767216"/>
          </a:xfrm>
          <a:custGeom>
            <a:avLst/>
            <a:gdLst/>
            <a:ahLst/>
            <a:cxnLst/>
            <a:rect l="l" t="t" r="r" b="b"/>
            <a:pathLst>
              <a:path w="767216" h="767216">
                <a:moveTo>
                  <a:pt x="0" y="0"/>
                </a:moveTo>
                <a:lnTo>
                  <a:pt x="767217" y="0"/>
                </a:lnTo>
                <a:lnTo>
                  <a:pt x="767217" y="767216"/>
                </a:lnTo>
                <a:lnTo>
                  <a:pt x="0" y="76721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5241013" y="5665856"/>
            <a:ext cx="787256" cy="767216"/>
          </a:xfrm>
          <a:custGeom>
            <a:avLst/>
            <a:gdLst/>
            <a:ahLst/>
            <a:cxnLst/>
            <a:rect l="l" t="t" r="r" b="b"/>
            <a:pathLst>
              <a:path w="787256" h="767216">
                <a:moveTo>
                  <a:pt x="0" y="0"/>
                </a:moveTo>
                <a:lnTo>
                  <a:pt x="787255" y="0"/>
                </a:lnTo>
                <a:lnTo>
                  <a:pt x="787255" y="767217"/>
                </a:lnTo>
                <a:lnTo>
                  <a:pt x="0" y="76721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2318268" y="7030117"/>
            <a:ext cx="897806" cy="767216"/>
          </a:xfrm>
          <a:custGeom>
            <a:avLst/>
            <a:gdLst/>
            <a:ahLst/>
            <a:cxnLst/>
            <a:rect l="l" t="t" r="r" b="b"/>
            <a:pathLst>
              <a:path w="897806" h="767216">
                <a:moveTo>
                  <a:pt x="0" y="0"/>
                </a:moveTo>
                <a:lnTo>
                  <a:pt x="897807" y="0"/>
                </a:lnTo>
                <a:lnTo>
                  <a:pt x="897807" y="767216"/>
                </a:lnTo>
                <a:lnTo>
                  <a:pt x="0" y="76721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3715218" y="5654140"/>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2233312" y="5823048"/>
            <a:ext cx="669571" cy="767216"/>
          </a:xfrm>
          <a:custGeom>
            <a:avLst/>
            <a:gdLst/>
            <a:ahLst/>
            <a:cxnLst/>
            <a:rect l="l" t="t" r="r" b="b"/>
            <a:pathLst>
              <a:path w="669571" h="767216">
                <a:moveTo>
                  <a:pt x="0" y="0"/>
                </a:moveTo>
                <a:lnTo>
                  <a:pt x="669570" y="0"/>
                </a:lnTo>
                <a:lnTo>
                  <a:pt x="669570"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13869833" y="8298717"/>
            <a:ext cx="514732" cy="767216"/>
          </a:xfrm>
          <a:custGeom>
            <a:avLst/>
            <a:gdLst/>
            <a:ahLst/>
            <a:cxnLst/>
            <a:rect l="l" t="t" r="r" b="b"/>
            <a:pathLst>
              <a:path w="514732" h="767216">
                <a:moveTo>
                  <a:pt x="0" y="0"/>
                </a:moveTo>
                <a:lnTo>
                  <a:pt x="514733" y="0"/>
                </a:lnTo>
                <a:lnTo>
                  <a:pt x="514733"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7967619" y="8358896"/>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13869833" y="5572814"/>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10904670" y="8236144"/>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6" name="Freeform 26"/>
          <p:cNvSpPr/>
          <p:nvPr/>
        </p:nvSpPr>
        <p:spPr>
          <a:xfrm>
            <a:off x="12317663" y="8298717"/>
            <a:ext cx="899016" cy="887574"/>
          </a:xfrm>
          <a:custGeom>
            <a:avLst/>
            <a:gdLst/>
            <a:ahLst/>
            <a:cxnLst/>
            <a:rect l="l" t="t" r="r" b="b"/>
            <a:pathLst>
              <a:path w="899016" h="887574">
                <a:moveTo>
                  <a:pt x="0" y="0"/>
                </a:moveTo>
                <a:lnTo>
                  <a:pt x="899017" y="0"/>
                </a:lnTo>
                <a:lnTo>
                  <a:pt x="899017" y="887574"/>
                </a:lnTo>
                <a:lnTo>
                  <a:pt x="0" y="887574"/>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7" name="Freeform 27"/>
          <p:cNvSpPr/>
          <p:nvPr/>
        </p:nvSpPr>
        <p:spPr>
          <a:xfrm>
            <a:off x="12373090" y="5707040"/>
            <a:ext cx="788162" cy="922318"/>
          </a:xfrm>
          <a:custGeom>
            <a:avLst/>
            <a:gdLst/>
            <a:ahLst/>
            <a:cxnLst/>
            <a:rect l="l" t="t" r="r" b="b"/>
            <a:pathLst>
              <a:path w="788162" h="922318">
                <a:moveTo>
                  <a:pt x="0" y="0"/>
                </a:moveTo>
                <a:lnTo>
                  <a:pt x="788163" y="0"/>
                </a:lnTo>
                <a:lnTo>
                  <a:pt x="788163" y="922318"/>
                </a:lnTo>
                <a:lnTo>
                  <a:pt x="0" y="922318"/>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28" name="Freeform 28"/>
          <p:cNvSpPr/>
          <p:nvPr/>
        </p:nvSpPr>
        <p:spPr>
          <a:xfrm>
            <a:off x="5155175" y="6914222"/>
            <a:ext cx="958932" cy="922318"/>
          </a:xfrm>
          <a:custGeom>
            <a:avLst/>
            <a:gdLst/>
            <a:ahLst/>
            <a:cxnLst/>
            <a:rect l="l" t="t" r="r" b="b"/>
            <a:pathLst>
              <a:path w="958932" h="922318">
                <a:moveTo>
                  <a:pt x="0" y="0"/>
                </a:moveTo>
                <a:lnTo>
                  <a:pt x="958931" y="0"/>
                </a:lnTo>
                <a:lnTo>
                  <a:pt x="958931" y="922317"/>
                </a:lnTo>
                <a:lnTo>
                  <a:pt x="0" y="92231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29" name="Freeform 29"/>
          <p:cNvSpPr/>
          <p:nvPr/>
        </p:nvSpPr>
        <p:spPr>
          <a:xfrm>
            <a:off x="3606270" y="6918016"/>
            <a:ext cx="926524" cy="950724"/>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0" name="Freeform 30"/>
          <p:cNvSpPr/>
          <p:nvPr/>
        </p:nvSpPr>
        <p:spPr>
          <a:xfrm>
            <a:off x="2129499" y="704770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1" name="Freeform 31"/>
          <p:cNvSpPr/>
          <p:nvPr/>
        </p:nvSpPr>
        <p:spPr>
          <a:xfrm>
            <a:off x="2084262" y="2968672"/>
            <a:ext cx="967671" cy="967671"/>
          </a:xfrm>
          <a:custGeom>
            <a:avLst/>
            <a:gdLst/>
            <a:ahLst/>
            <a:cxnLst/>
            <a:rect l="l" t="t" r="r" b="b"/>
            <a:pathLst>
              <a:path w="967671" h="967671">
                <a:moveTo>
                  <a:pt x="0" y="0"/>
                </a:moveTo>
                <a:lnTo>
                  <a:pt x="967670" y="0"/>
                </a:lnTo>
                <a:lnTo>
                  <a:pt x="967670" y="967670"/>
                </a:lnTo>
                <a:lnTo>
                  <a:pt x="0" y="967670"/>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
        <p:nvSpPr>
          <p:cNvPr id="32" name="Freeform 32"/>
          <p:cNvSpPr/>
          <p:nvPr/>
        </p:nvSpPr>
        <p:spPr>
          <a:xfrm>
            <a:off x="14955465" y="7047481"/>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sp>
      <p:sp>
        <p:nvSpPr>
          <p:cNvPr id="33" name="Freeform 33"/>
          <p:cNvSpPr/>
          <p:nvPr/>
        </p:nvSpPr>
        <p:spPr>
          <a:xfrm>
            <a:off x="15136669" y="4378202"/>
            <a:ext cx="701847" cy="977255"/>
          </a:xfrm>
          <a:custGeom>
            <a:avLst/>
            <a:gdLst/>
            <a:ahLst/>
            <a:cxnLst/>
            <a:rect l="l" t="t" r="r" b="b"/>
            <a:pathLst>
              <a:path w="701847" h="977255">
                <a:moveTo>
                  <a:pt x="0" y="0"/>
                </a:moveTo>
                <a:lnTo>
                  <a:pt x="701847" y="0"/>
                </a:lnTo>
                <a:lnTo>
                  <a:pt x="701847" y="977255"/>
                </a:lnTo>
                <a:lnTo>
                  <a:pt x="0" y="977255"/>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sp>
      <p:sp>
        <p:nvSpPr>
          <p:cNvPr id="34" name="Freeform 34"/>
          <p:cNvSpPr/>
          <p:nvPr/>
        </p:nvSpPr>
        <p:spPr>
          <a:xfrm>
            <a:off x="14913497" y="8247738"/>
            <a:ext cx="1148191" cy="989531"/>
          </a:xfrm>
          <a:custGeom>
            <a:avLst/>
            <a:gdLst/>
            <a:ahLst/>
            <a:cxnLst/>
            <a:rect l="l" t="t" r="r" b="b"/>
            <a:pathLst>
              <a:path w="1148191" h="989531">
                <a:moveTo>
                  <a:pt x="0" y="0"/>
                </a:moveTo>
                <a:lnTo>
                  <a:pt x="1148191" y="0"/>
                </a:lnTo>
                <a:lnTo>
                  <a:pt x="1148191" y="989532"/>
                </a:lnTo>
                <a:lnTo>
                  <a:pt x="0" y="989532"/>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sp>
      <p:sp>
        <p:nvSpPr>
          <p:cNvPr id="35" name="Freeform 35"/>
          <p:cNvSpPr/>
          <p:nvPr/>
        </p:nvSpPr>
        <p:spPr>
          <a:xfrm>
            <a:off x="9760121" y="8289530"/>
            <a:ext cx="884472" cy="884472"/>
          </a:xfrm>
          <a:custGeom>
            <a:avLst/>
            <a:gdLst/>
            <a:ahLst/>
            <a:cxnLst/>
            <a:rect l="l" t="t" r="r" b="b"/>
            <a:pathLst>
              <a:path w="884472" h="884472">
                <a:moveTo>
                  <a:pt x="0" y="0"/>
                </a:moveTo>
                <a:lnTo>
                  <a:pt x="884472" y="0"/>
                </a:lnTo>
                <a:lnTo>
                  <a:pt x="884472" y="884472"/>
                </a:lnTo>
                <a:lnTo>
                  <a:pt x="0" y="884472"/>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sp>
      <p:sp>
        <p:nvSpPr>
          <p:cNvPr id="36" name="Freeform 36"/>
          <p:cNvSpPr/>
          <p:nvPr/>
        </p:nvSpPr>
        <p:spPr>
          <a:xfrm>
            <a:off x="15136669" y="5628671"/>
            <a:ext cx="1027960" cy="1043133"/>
          </a:xfrm>
          <a:custGeom>
            <a:avLst/>
            <a:gdLst/>
            <a:ahLst/>
            <a:cxnLst/>
            <a:rect l="l" t="t" r="r" b="b"/>
            <a:pathLst>
              <a:path w="1027960" h="1043133">
                <a:moveTo>
                  <a:pt x="0" y="0"/>
                </a:moveTo>
                <a:lnTo>
                  <a:pt x="1027960" y="0"/>
                </a:lnTo>
                <a:lnTo>
                  <a:pt x="1027960" y="1043133"/>
                </a:lnTo>
                <a:lnTo>
                  <a:pt x="0" y="1043133"/>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sp>
      <p:sp>
        <p:nvSpPr>
          <p:cNvPr id="37" name="Freeform 37"/>
          <p:cNvSpPr/>
          <p:nvPr/>
        </p:nvSpPr>
        <p:spPr>
          <a:xfrm>
            <a:off x="6560968" y="2925089"/>
            <a:ext cx="789574" cy="975879"/>
          </a:xfrm>
          <a:custGeom>
            <a:avLst/>
            <a:gdLst/>
            <a:ahLst/>
            <a:cxnLst/>
            <a:rect l="l" t="t" r="r" b="b"/>
            <a:pathLst>
              <a:path w="789574" h="975879">
                <a:moveTo>
                  <a:pt x="0" y="0"/>
                </a:moveTo>
                <a:lnTo>
                  <a:pt x="789575" y="0"/>
                </a:lnTo>
                <a:lnTo>
                  <a:pt x="789575" y="975878"/>
                </a:lnTo>
                <a:lnTo>
                  <a:pt x="0" y="975878"/>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sp>
      <p:sp>
        <p:nvSpPr>
          <p:cNvPr id="38" name="Freeform 38"/>
          <p:cNvSpPr/>
          <p:nvPr/>
        </p:nvSpPr>
        <p:spPr>
          <a:xfrm>
            <a:off x="9510752" y="3007423"/>
            <a:ext cx="1181705" cy="887353"/>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sp>
      <p:sp>
        <p:nvSpPr>
          <p:cNvPr id="39" name="Freeform 39"/>
          <p:cNvSpPr/>
          <p:nvPr/>
        </p:nvSpPr>
        <p:spPr>
          <a:xfrm>
            <a:off x="12349754" y="2989914"/>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sp>
      <p:sp>
        <p:nvSpPr>
          <p:cNvPr id="40" name="Freeform 40"/>
          <p:cNvSpPr/>
          <p:nvPr/>
        </p:nvSpPr>
        <p:spPr>
          <a:xfrm>
            <a:off x="3529986" y="2948351"/>
            <a:ext cx="1079092" cy="1061434"/>
          </a:xfrm>
          <a:custGeom>
            <a:avLst/>
            <a:gdLst/>
            <a:ahLst/>
            <a:cxnLst/>
            <a:rect l="l" t="t" r="r" b="b"/>
            <a:pathLst>
              <a:path w="1079092" h="1061434">
                <a:moveTo>
                  <a:pt x="0" y="0"/>
                </a:moveTo>
                <a:lnTo>
                  <a:pt x="1079092" y="0"/>
                </a:lnTo>
                <a:lnTo>
                  <a:pt x="1079092" y="1061434"/>
                </a:lnTo>
                <a:lnTo>
                  <a:pt x="0" y="1061434"/>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sp>
      <p:sp>
        <p:nvSpPr>
          <p:cNvPr id="41" name="Freeform 41"/>
          <p:cNvSpPr/>
          <p:nvPr/>
        </p:nvSpPr>
        <p:spPr>
          <a:xfrm>
            <a:off x="7919514" y="2906412"/>
            <a:ext cx="1236499" cy="858804"/>
          </a:xfrm>
          <a:custGeom>
            <a:avLst/>
            <a:gdLst/>
            <a:ahLst/>
            <a:cxnLst/>
            <a:rect l="l" t="t" r="r" b="b"/>
            <a:pathLst>
              <a:path w="1236499" h="858804">
                <a:moveTo>
                  <a:pt x="0" y="0"/>
                </a:moveTo>
                <a:lnTo>
                  <a:pt x="1236499" y="0"/>
                </a:lnTo>
                <a:lnTo>
                  <a:pt x="1236499" y="858804"/>
                </a:lnTo>
                <a:lnTo>
                  <a:pt x="0" y="858804"/>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sp>
      <p:sp>
        <p:nvSpPr>
          <p:cNvPr id="42" name="Freeform 42"/>
          <p:cNvSpPr/>
          <p:nvPr/>
        </p:nvSpPr>
        <p:spPr>
          <a:xfrm>
            <a:off x="5113036" y="2906412"/>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sp>
      <p:sp>
        <p:nvSpPr>
          <p:cNvPr id="43" name="Freeform 43"/>
          <p:cNvSpPr/>
          <p:nvPr/>
        </p:nvSpPr>
        <p:spPr>
          <a:xfrm>
            <a:off x="11151914" y="2987227"/>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sp>
      <p:sp>
        <p:nvSpPr>
          <p:cNvPr id="44" name="Freeform 44"/>
          <p:cNvSpPr/>
          <p:nvPr/>
        </p:nvSpPr>
        <p:spPr>
          <a:xfrm>
            <a:off x="15136669" y="2815416"/>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sp>
      <p:sp>
        <p:nvSpPr>
          <p:cNvPr id="45" name="Freeform 45"/>
          <p:cNvSpPr/>
          <p:nvPr/>
        </p:nvSpPr>
        <p:spPr>
          <a:xfrm>
            <a:off x="13866281" y="2906412"/>
            <a:ext cx="870363" cy="949800"/>
          </a:xfrm>
          <a:custGeom>
            <a:avLst/>
            <a:gdLst/>
            <a:ahLst/>
            <a:cxnLst/>
            <a:rect l="l" t="t" r="r" b="b"/>
            <a:pathLst>
              <a:path w="870363" h="949800">
                <a:moveTo>
                  <a:pt x="0" y="0"/>
                </a:moveTo>
                <a:lnTo>
                  <a:pt x="870363" y="0"/>
                </a:lnTo>
                <a:lnTo>
                  <a:pt x="870363" y="949800"/>
                </a:lnTo>
                <a:lnTo>
                  <a:pt x="0" y="949800"/>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sp>
      <p:sp>
        <p:nvSpPr>
          <p:cNvPr id="46" name="Freeform 46"/>
          <p:cNvSpPr/>
          <p:nvPr/>
        </p:nvSpPr>
        <p:spPr>
          <a:xfrm>
            <a:off x="8110748" y="4265977"/>
            <a:ext cx="821164" cy="821164"/>
          </a:xfrm>
          <a:custGeom>
            <a:avLst/>
            <a:gdLst/>
            <a:ahLst/>
            <a:cxnLst/>
            <a:rect l="l" t="t" r="r" b="b"/>
            <a:pathLst>
              <a:path w="821164" h="821164">
                <a:moveTo>
                  <a:pt x="0" y="0"/>
                </a:moveTo>
                <a:lnTo>
                  <a:pt x="821164" y="0"/>
                </a:lnTo>
                <a:lnTo>
                  <a:pt x="821164" y="821164"/>
                </a:lnTo>
                <a:lnTo>
                  <a:pt x="0" y="821164"/>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sp>
      <p:sp>
        <p:nvSpPr>
          <p:cNvPr id="47" name="Freeform 47"/>
          <p:cNvSpPr/>
          <p:nvPr/>
        </p:nvSpPr>
        <p:spPr>
          <a:xfrm>
            <a:off x="6617364" y="4248507"/>
            <a:ext cx="804521" cy="910349"/>
          </a:xfrm>
          <a:custGeom>
            <a:avLst/>
            <a:gdLst/>
            <a:ahLst/>
            <a:cxnLst/>
            <a:rect l="l" t="t" r="r" b="b"/>
            <a:pathLst>
              <a:path w="804521" h="910349">
                <a:moveTo>
                  <a:pt x="0" y="0"/>
                </a:moveTo>
                <a:lnTo>
                  <a:pt x="804522" y="0"/>
                </a:lnTo>
                <a:lnTo>
                  <a:pt x="804522" y="910350"/>
                </a:lnTo>
                <a:lnTo>
                  <a:pt x="0" y="910350"/>
                </a:lnTo>
                <a:lnTo>
                  <a:pt x="0" y="0"/>
                </a:lnTo>
                <a:close/>
              </a:path>
            </a:pathLst>
          </a:custGeom>
          <a:blipFill>
            <a:blip r:embed="rId88">
              <a:extLst>
                <a:ext uri="{96DAC541-7B7A-43D3-8B79-37D633B846F1}">
                  <asvg:svgBlip xmlns:asvg="http://schemas.microsoft.com/office/drawing/2016/SVG/main" r:embed="rId89"/>
                </a:ext>
              </a:extLst>
            </a:blip>
            <a:stretch>
              <a:fillRect/>
            </a:stretch>
          </a:blipFill>
          <a:ln cap="sq">
            <a:noFill/>
            <a:prstDash val="solid"/>
            <a:miter/>
          </a:ln>
        </p:spPr>
      </p:sp>
      <p:sp>
        <p:nvSpPr>
          <p:cNvPr id="48" name="Freeform 48"/>
          <p:cNvSpPr/>
          <p:nvPr/>
        </p:nvSpPr>
        <p:spPr>
          <a:xfrm>
            <a:off x="8110748" y="6983286"/>
            <a:ext cx="1016533" cy="725550"/>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sp>
      <p:sp>
        <p:nvSpPr>
          <p:cNvPr id="49" name="Freeform 49"/>
          <p:cNvSpPr/>
          <p:nvPr/>
        </p:nvSpPr>
        <p:spPr>
          <a:xfrm>
            <a:off x="6433101" y="6941010"/>
            <a:ext cx="1045309" cy="767827"/>
          </a:xfrm>
          <a:custGeom>
            <a:avLst/>
            <a:gdLst/>
            <a:ahLst/>
            <a:cxnLst/>
            <a:rect l="l" t="t" r="r" b="b"/>
            <a:pathLst>
              <a:path w="1045309" h="767827">
                <a:moveTo>
                  <a:pt x="0" y="0"/>
                </a:moveTo>
                <a:lnTo>
                  <a:pt x="1045309" y="0"/>
                </a:lnTo>
                <a:lnTo>
                  <a:pt x="1045309" y="767827"/>
                </a:lnTo>
                <a:lnTo>
                  <a:pt x="0" y="767827"/>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sp>
      <p:sp>
        <p:nvSpPr>
          <p:cNvPr id="50" name="Freeform 50"/>
          <p:cNvSpPr/>
          <p:nvPr/>
        </p:nvSpPr>
        <p:spPr>
          <a:xfrm>
            <a:off x="5259937" y="4352895"/>
            <a:ext cx="768331" cy="939072"/>
          </a:xfrm>
          <a:custGeom>
            <a:avLst/>
            <a:gdLst/>
            <a:ahLst/>
            <a:cxnLst/>
            <a:rect l="l" t="t" r="r" b="b"/>
            <a:pathLst>
              <a:path w="768331" h="939072">
                <a:moveTo>
                  <a:pt x="0" y="0"/>
                </a:moveTo>
                <a:lnTo>
                  <a:pt x="768331" y="0"/>
                </a:lnTo>
                <a:lnTo>
                  <a:pt x="768331" y="939072"/>
                </a:lnTo>
                <a:lnTo>
                  <a:pt x="0" y="939072"/>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sp>
      <p:sp>
        <p:nvSpPr>
          <p:cNvPr id="51" name="Freeform 51"/>
          <p:cNvSpPr/>
          <p:nvPr/>
        </p:nvSpPr>
        <p:spPr>
          <a:xfrm>
            <a:off x="3521152" y="4446595"/>
            <a:ext cx="1139309" cy="880375"/>
          </a:xfrm>
          <a:custGeom>
            <a:avLst/>
            <a:gdLst/>
            <a:ahLst/>
            <a:cxnLst/>
            <a:rect l="l" t="t" r="r" b="b"/>
            <a:pathLst>
              <a:path w="1139309" h="880375">
                <a:moveTo>
                  <a:pt x="0" y="0"/>
                </a:moveTo>
                <a:lnTo>
                  <a:pt x="1139309" y="0"/>
                </a:lnTo>
                <a:lnTo>
                  <a:pt x="1139309" y="880375"/>
                </a:lnTo>
                <a:lnTo>
                  <a:pt x="0" y="880375"/>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sp>
      <p:sp>
        <p:nvSpPr>
          <p:cNvPr id="52" name="Freeform 52"/>
          <p:cNvSpPr/>
          <p:nvPr/>
        </p:nvSpPr>
        <p:spPr>
          <a:xfrm>
            <a:off x="2334226" y="4397581"/>
            <a:ext cx="545814" cy="923685"/>
          </a:xfrm>
          <a:custGeom>
            <a:avLst/>
            <a:gdLst/>
            <a:ahLst/>
            <a:cxnLst/>
            <a:rect l="l" t="t" r="r" b="b"/>
            <a:pathLst>
              <a:path w="545814" h="923685">
                <a:moveTo>
                  <a:pt x="0" y="0"/>
                </a:moveTo>
                <a:lnTo>
                  <a:pt x="545814" y="0"/>
                </a:lnTo>
                <a:lnTo>
                  <a:pt x="545814" y="923685"/>
                </a:lnTo>
                <a:lnTo>
                  <a:pt x="0" y="923685"/>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sp>
      <p:sp>
        <p:nvSpPr>
          <p:cNvPr id="53" name="TextBox 53"/>
          <p:cNvSpPr txBox="1"/>
          <p:nvPr/>
        </p:nvSpPr>
        <p:spPr>
          <a:xfrm>
            <a:off x="5155175" y="1290945"/>
            <a:ext cx="7853603" cy="1053492"/>
          </a:xfrm>
          <a:prstGeom prst="rect">
            <a:avLst/>
          </a:prstGeom>
        </p:spPr>
        <p:txBody>
          <a:bodyPr lIns="0" tIns="0" rIns="0" bIns="0" rtlCol="0" anchor="t">
            <a:spAutoFit/>
          </a:bodyPr>
          <a:lstStyle/>
          <a:p>
            <a:pPr marL="0" lvl="0" indent="0" algn="ctr">
              <a:lnSpc>
                <a:spcPts val="8608"/>
              </a:lnSpc>
              <a:spcBef>
                <a:spcPct val="0"/>
              </a:spcBef>
            </a:pPr>
            <a:r>
              <a:rPr lang="en-US" sz="6148">
                <a:solidFill>
                  <a:srgbClr val="051D40"/>
                </a:solidFill>
                <a:latin typeface="Montserrat"/>
                <a:ea typeface="Montserrat"/>
                <a:cs typeface="Montserrat"/>
                <a:sym typeface="Montserrat"/>
              </a:rPr>
              <a:t>Resource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91332" y="2634448"/>
            <a:ext cx="8015383" cy="3162661"/>
          </a:xfrm>
          <a:prstGeom prst="rect">
            <a:avLst/>
          </a:prstGeom>
        </p:spPr>
        <p:txBody>
          <a:bodyPr wrap="square" lIns="0" tIns="0" rIns="0" bIns="0" rtlCol="0" anchor="t">
            <a:spAutoFit/>
          </a:bodyPr>
          <a:lstStyle/>
          <a:p>
            <a:pPr algn="ctr">
              <a:lnSpc>
                <a:spcPts val="12819"/>
              </a:lnSpc>
              <a:spcBef>
                <a:spcPct val="0"/>
              </a:spcBef>
            </a:pPr>
            <a:r>
              <a:rPr lang="vi-VN" sz="9156" b="1">
                <a:solidFill>
                  <a:srgbClr val="051D40"/>
                </a:solidFill>
                <a:latin typeface="Times New Roman" panose="02020603050405020304" pitchFamily="18" charset="0"/>
                <a:ea typeface="Montserrat"/>
                <a:cs typeface="Times New Roman" panose="02020603050405020304" pitchFamily="18" charset="0"/>
                <a:sym typeface="Montserrat"/>
              </a:rPr>
              <a:t>1. GIỚI THIỆU ĐỀ TÀI</a:t>
            </a:r>
            <a:endParaRPr lang="en-US" sz="9156" b="1">
              <a:solidFill>
                <a:srgbClr val="051D40"/>
              </a:solidFill>
              <a:latin typeface="Times New Roman" panose="02020603050405020304" pitchFamily="18" charset="0"/>
              <a:ea typeface="Montserrat"/>
              <a:cs typeface="Times New Roman" panose="02020603050405020304" pitchFamily="18" charset="0"/>
              <a:sym typeface="Montserrat"/>
            </a:endParaRP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pic>
        <p:nvPicPr>
          <p:cNvPr id="2050" name="Picture 2" descr="Top Symptoms That You Have A Sick Cat?">
            <a:extLst>
              <a:ext uri="{FF2B5EF4-FFF2-40B4-BE49-F238E27FC236}">
                <a16:creationId xmlns:a16="http://schemas.microsoft.com/office/drawing/2014/main" id="{9BC59063-7A9B-7086-6E9D-4CDC239CC1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43" r="2299"/>
          <a:stretch/>
        </p:blipFill>
        <p:spPr bwMode="auto">
          <a:xfrm>
            <a:off x="10896600" y="3924300"/>
            <a:ext cx="4680711" cy="43123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50205"/>
          </a:xfrm>
          <a:prstGeom prst="rect">
            <a:avLst/>
          </a:prstGeom>
        </p:spPr>
        <p:txBody>
          <a:bodyPr lIns="0" tIns="0" rIns="0" bIns="0" rtlCol="0" anchor="t">
            <a:spAutoFit/>
          </a:bodyPr>
          <a:lstStyle/>
          <a:p>
            <a:pPr marL="0" lvl="0" indent="0" algn="l">
              <a:lnSpc>
                <a:spcPts val="6300"/>
              </a:lnSpc>
              <a:spcBef>
                <a:spcPct val="0"/>
              </a:spcBef>
            </a:pPr>
            <a:r>
              <a:rPr lang="vi-VN" sz="4800" b="1">
                <a:solidFill>
                  <a:srgbClr val="051D40"/>
                </a:solidFill>
                <a:latin typeface="Times New Roman" panose="02020603050405020304" pitchFamily="18" charset="0"/>
                <a:ea typeface="Montserrat Bold"/>
                <a:cs typeface="Times New Roman" panose="02020603050405020304" pitchFamily="18" charset="0"/>
                <a:sym typeface="Montserrat Bold"/>
              </a:rPr>
              <a:t>1.1 Lý do lựa chọn đề tài </a:t>
            </a:r>
            <a:endParaRPr lang="en-US" sz="4800" b="1" u="none" strike="noStrike">
              <a:solidFill>
                <a:srgbClr val="051D40"/>
              </a:solidFill>
              <a:latin typeface="Times New Roman" panose="02020603050405020304" pitchFamily="18" charset="0"/>
              <a:ea typeface="Montserrat Bold"/>
              <a:cs typeface="Times New Roman" panose="02020603050405020304" pitchFamily="18" charset="0"/>
              <a:sym typeface="Montserrat Bold"/>
            </a:endParaRP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128374"/>
            <a:ext cx="9006427" cy="7379392"/>
          </a:xfrm>
          <a:prstGeom prst="rect">
            <a:avLst/>
          </a:prstGeom>
        </p:spPr>
        <p:txBody>
          <a:bodyPr lIns="0" tIns="0" rIns="0" bIns="0" rtlCol="0" anchor="t">
            <a:spAutoFit/>
          </a:bodyPr>
          <a:lstStyle/>
          <a:p>
            <a:pPr marL="342900" lvl="0" indent="-342900" algn="just">
              <a:lnSpc>
                <a:spcPct val="150000"/>
              </a:lnSpc>
              <a:spcBef>
                <a:spcPct val="0"/>
              </a:spcBef>
              <a:buFontTx/>
              <a:buChar char="-"/>
            </a:pPr>
            <a:r>
              <a:rPr lang="vi-VN" sz="3600" u="none" strike="noStrike" spc="-40">
                <a:solidFill>
                  <a:srgbClr val="051D40"/>
                </a:solidFill>
                <a:latin typeface="Times New Roman" panose="02020603050405020304" pitchFamily="18" charset="0"/>
                <a:ea typeface="Poppins"/>
                <a:cs typeface="Times New Roman" panose="02020603050405020304" pitchFamily="18" charset="0"/>
                <a:sym typeface="Poppins"/>
              </a:rPr>
              <a:t>Trí tuệ nhân tạo và thị giác máy tính đang phát triển một cách mạnh mẽ, tuy nhiên các ứng dụng thực tế của nó trong việc giải quyết vấn đề của ngành thú y vẫn còn hạn chế. </a:t>
            </a:r>
          </a:p>
          <a:p>
            <a:pPr marL="342900" lvl="0" indent="-342900" algn="just">
              <a:lnSpc>
                <a:spcPct val="150000"/>
              </a:lnSpc>
              <a:spcBef>
                <a:spcPct val="0"/>
              </a:spcBef>
              <a:buFontTx/>
              <a:buChar char="-"/>
            </a:pPr>
            <a:r>
              <a:rPr lang="vi-VN" sz="3600" spc="-40">
                <a:solidFill>
                  <a:srgbClr val="051D40"/>
                </a:solidFill>
                <a:latin typeface="Times New Roman" panose="02020603050405020304" pitchFamily="18" charset="0"/>
                <a:ea typeface="Poppins"/>
                <a:cs typeface="Times New Roman" panose="02020603050405020304" pitchFamily="18" charset="0"/>
                <a:sym typeface="Poppins"/>
              </a:rPr>
              <a:t>Các mô hình kinh doanh sử dụng thú cưng như một công cụ để thu hút khách hàng cũng đang nở rộ một cách mạnh mẽ.</a:t>
            </a:r>
          </a:p>
          <a:p>
            <a:pPr marL="342900" lvl="0" indent="-342900" algn="just">
              <a:lnSpc>
                <a:spcPct val="150000"/>
              </a:lnSpc>
              <a:spcBef>
                <a:spcPct val="0"/>
              </a:spcBef>
              <a:buFontTx/>
              <a:buChar char="-"/>
            </a:pPr>
            <a:r>
              <a:rPr lang="vi-VN" sz="3600" u="none" strike="noStrike" spc="-40">
                <a:solidFill>
                  <a:srgbClr val="051D40"/>
                </a:solidFill>
                <a:latin typeface="Times New Roman" panose="02020603050405020304" pitchFamily="18" charset="0"/>
                <a:ea typeface="Poppins"/>
                <a:cs typeface="Times New Roman" panose="02020603050405020304" pitchFamily="18" charset="0"/>
                <a:sym typeface="Poppins"/>
              </a:rPr>
              <a:t>Nhu cầu chăm sóc và quản lý sức khỏe cho thú cưng tăng, đặc biệt là mèo</a:t>
            </a:r>
            <a:endParaRPr lang="en-US" sz="3600" u="none" strike="noStrike" spc="-40">
              <a:solidFill>
                <a:srgbClr val="051D40"/>
              </a:solidFill>
              <a:latin typeface="Times New Roman" panose="02020603050405020304" pitchFamily="18" charset="0"/>
              <a:ea typeface="Poppins"/>
              <a:cs typeface="Times New Roman" panose="02020603050405020304" pitchFamily="18" charset="0"/>
              <a:sym typeface="Poppins"/>
            </a:endParaRPr>
          </a:p>
        </p:txBody>
      </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074" name="Picture 2" descr="4 quán cà phê mèo tại TP.HCM">
            <a:extLst>
              <a:ext uri="{FF2B5EF4-FFF2-40B4-BE49-F238E27FC236}">
                <a16:creationId xmlns:a16="http://schemas.microsoft.com/office/drawing/2014/main" id="{1B895F94-D4EB-B0E8-F67A-F26A27954F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269"/>
          <a:stretch/>
        </p:blipFill>
        <p:spPr bwMode="auto">
          <a:xfrm>
            <a:off x="11927275" y="747242"/>
            <a:ext cx="5228017" cy="8792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384604" y="3447950"/>
            <a:ext cx="5570690" cy="3133474"/>
            <a:chOff x="0" y="0"/>
            <a:chExt cx="11289030" cy="6350000"/>
          </a:xfrm>
        </p:grpSpPr>
        <p:sp>
          <p:nvSpPr>
            <p:cNvPr id="21" name="Freeform 21"/>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339" b="-9339"/>
              </a:stretch>
            </a:blipFill>
          </p:spPr>
        </p:sp>
      </p:grpSp>
      <p:grpSp>
        <p:nvGrpSpPr>
          <p:cNvPr id="22" name="Group 22"/>
          <p:cNvGrpSpPr/>
          <p:nvPr/>
        </p:nvGrpSpPr>
        <p:grpSpPr>
          <a:xfrm>
            <a:off x="6358655" y="3447950"/>
            <a:ext cx="5570690" cy="3133474"/>
            <a:chOff x="0" y="0"/>
            <a:chExt cx="11289030" cy="6350000"/>
          </a:xfrm>
        </p:grpSpPr>
        <p:sp>
          <p:nvSpPr>
            <p:cNvPr id="23" name="Freeform 23"/>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9061" b="-9061"/>
              </a:stretch>
            </a:blipFill>
          </p:spPr>
        </p:sp>
      </p:grpSp>
      <p:sp>
        <p:nvSpPr>
          <p:cNvPr id="26" name="TextBox 26"/>
          <p:cNvSpPr txBox="1"/>
          <p:nvPr/>
        </p:nvSpPr>
        <p:spPr>
          <a:xfrm>
            <a:off x="5417025" y="1895726"/>
            <a:ext cx="7453950" cy="836768"/>
          </a:xfrm>
          <a:prstGeom prst="rect">
            <a:avLst/>
          </a:prstGeom>
        </p:spPr>
        <p:txBody>
          <a:bodyPr lIns="0" tIns="0" rIns="0" bIns="0" rtlCol="0" anchor="t">
            <a:spAutoFit/>
          </a:bodyPr>
          <a:lstStyle/>
          <a:p>
            <a:pPr marL="0" lvl="0" indent="0" algn="ctr">
              <a:lnSpc>
                <a:spcPts val="7151"/>
              </a:lnSpc>
              <a:spcBef>
                <a:spcPct val="0"/>
              </a:spcBef>
            </a:pPr>
            <a:r>
              <a:rPr lang="vi-VN" sz="4800" b="1">
                <a:solidFill>
                  <a:srgbClr val="FDFDFD"/>
                </a:solidFill>
                <a:latin typeface="Times New Roman" panose="02020603050405020304" pitchFamily="18" charset="0"/>
                <a:ea typeface="Montserrat Bold"/>
                <a:cs typeface="Times New Roman" panose="02020603050405020304" pitchFamily="18" charset="0"/>
                <a:sym typeface="Montserrat Bold"/>
              </a:rPr>
              <a:t>1.2. Ý nghĩa của đề tài</a:t>
            </a:r>
            <a:endParaRPr lang="en-US" sz="4800" b="1">
              <a:solidFill>
                <a:srgbClr val="FDFDFD"/>
              </a:solidFill>
              <a:latin typeface="Times New Roman" panose="02020603050405020304" pitchFamily="18" charset="0"/>
              <a:ea typeface="Montserrat Bold"/>
              <a:cs typeface="Times New Roman" panose="02020603050405020304" pitchFamily="18" charset="0"/>
              <a:sym typeface="Montserrat Bold"/>
            </a:endParaRPr>
          </a:p>
        </p:txBody>
      </p:sp>
      <p:sp>
        <p:nvSpPr>
          <p:cNvPr id="27" name="TextBox 27"/>
          <p:cNvSpPr txBox="1"/>
          <p:nvPr/>
        </p:nvSpPr>
        <p:spPr>
          <a:xfrm>
            <a:off x="6495061" y="7135947"/>
            <a:ext cx="5570063" cy="1229952"/>
          </a:xfrm>
          <a:prstGeom prst="rect">
            <a:avLst/>
          </a:prstGeom>
        </p:spPr>
        <p:txBody>
          <a:bodyPr wrap="square" lIns="0" tIns="0" rIns="0" bIns="0" rtlCol="0" anchor="t">
            <a:spAutoFit/>
          </a:bodyPr>
          <a:lstStyle/>
          <a:p>
            <a:pPr marL="0" lvl="0" indent="0" algn="ctr">
              <a:lnSpc>
                <a:spcPct val="114000"/>
              </a:lnSpc>
              <a:spcBef>
                <a:spcPct val="0"/>
              </a:spcBef>
            </a:pPr>
            <a:r>
              <a:rPr lang="vi-VN" sz="2400" u="none" strike="noStrike" spc="-30">
                <a:solidFill>
                  <a:srgbClr val="051D40"/>
                </a:solidFill>
                <a:latin typeface="Times New Roman" panose="02020603050405020304" pitchFamily="18" charset="0"/>
                <a:ea typeface="Poppins"/>
                <a:cs typeface="Times New Roman" panose="02020603050405020304" pitchFamily="18" charset="0"/>
                <a:sym typeface="Poppins"/>
              </a:rPr>
              <a:t>Việc phát hiện sớm giúp giảm các rủi ro liên quan đến truyền nhiễm, hạn chế các tác nhân gây ảnh hưởng tới con người</a:t>
            </a:r>
            <a:endParaRPr lang="en-US" sz="2400" u="none" strike="noStrike" spc="-30">
              <a:solidFill>
                <a:srgbClr val="051D40"/>
              </a:solidFill>
              <a:latin typeface="Times New Roman" panose="02020603050405020304" pitchFamily="18" charset="0"/>
              <a:ea typeface="Poppins"/>
              <a:cs typeface="Times New Roman" panose="02020603050405020304" pitchFamily="18" charset="0"/>
              <a:sym typeface="Poppins"/>
            </a:endParaRPr>
          </a:p>
        </p:txBody>
      </p:sp>
      <p:sp>
        <p:nvSpPr>
          <p:cNvPr id="28" name="TextBox 28"/>
          <p:cNvSpPr txBox="1"/>
          <p:nvPr/>
        </p:nvSpPr>
        <p:spPr>
          <a:xfrm>
            <a:off x="12491020" y="7135947"/>
            <a:ext cx="5297877" cy="808939"/>
          </a:xfrm>
          <a:prstGeom prst="rect">
            <a:avLst/>
          </a:prstGeom>
        </p:spPr>
        <p:txBody>
          <a:bodyPr lIns="0" tIns="0" rIns="0" bIns="0" rtlCol="0" anchor="t">
            <a:spAutoFit/>
          </a:bodyPr>
          <a:lstStyle/>
          <a:p>
            <a:pPr marL="0" lvl="0" indent="0" algn="ctr">
              <a:lnSpc>
                <a:spcPct val="114000"/>
              </a:lnSpc>
              <a:spcBef>
                <a:spcPct val="0"/>
              </a:spcBef>
            </a:pPr>
            <a:r>
              <a:rPr lang="vi-VN" sz="2400" u="none" strike="noStrike" spc="-30">
                <a:solidFill>
                  <a:srgbClr val="051D40"/>
                </a:solidFill>
                <a:latin typeface="Times New Roman" panose="02020603050405020304" pitchFamily="18" charset="0"/>
                <a:ea typeface="Poppins"/>
                <a:cs typeface="Times New Roman" panose="02020603050405020304" pitchFamily="18" charset="0"/>
                <a:sym typeface="Poppins"/>
              </a:rPr>
              <a:t>Việc phát hiện bệnh sớm hỗ trợ giảm chi phí điều trị và chi phí theo dõi, khám sức khỏe</a:t>
            </a:r>
            <a:endParaRPr lang="en-US" sz="2400" u="none" strike="noStrike" spc="-30">
              <a:solidFill>
                <a:srgbClr val="051D40"/>
              </a:solidFill>
              <a:latin typeface="Times New Roman" panose="02020603050405020304" pitchFamily="18" charset="0"/>
              <a:ea typeface="Poppins"/>
              <a:cs typeface="Times New Roman" panose="02020603050405020304" pitchFamily="18" charset="0"/>
              <a:sym typeface="Poppins"/>
            </a:endParaRPr>
          </a:p>
        </p:txBody>
      </p:sp>
      <p:sp>
        <p:nvSpPr>
          <p:cNvPr id="29" name="TextBox 29"/>
          <p:cNvSpPr txBox="1"/>
          <p:nvPr/>
        </p:nvSpPr>
        <p:spPr>
          <a:xfrm>
            <a:off x="1714400" y="6659120"/>
            <a:ext cx="2877407" cy="410369"/>
          </a:xfrm>
          <a:prstGeom prst="rect">
            <a:avLst/>
          </a:prstGeom>
        </p:spPr>
        <p:txBody>
          <a:bodyPr lIns="0" tIns="0" rIns="0" bIns="0" rtlCol="0" anchor="t">
            <a:spAutoFit/>
          </a:bodyPr>
          <a:lstStyle/>
          <a:p>
            <a:pPr marL="0" lvl="0" indent="0" algn="ctr">
              <a:lnSpc>
                <a:spcPts val="3200"/>
              </a:lnSpc>
              <a:spcBef>
                <a:spcPct val="0"/>
              </a:spcBef>
            </a:pPr>
            <a:r>
              <a:rPr lang="vi-VN" sz="3200" u="none" strike="noStrike">
                <a:solidFill>
                  <a:srgbClr val="051D40"/>
                </a:solidFill>
                <a:latin typeface="Times New Roman" panose="02020603050405020304" pitchFamily="18" charset="0"/>
                <a:ea typeface="Montserrat"/>
                <a:cs typeface="Times New Roman" panose="02020603050405020304" pitchFamily="18" charset="0"/>
                <a:sym typeface="Montserrat"/>
              </a:rPr>
              <a:t>Quản lý hiệu quả</a:t>
            </a:r>
            <a:endParaRPr lang="en-US" sz="3200" u="none" strike="noStrike">
              <a:solidFill>
                <a:srgbClr val="051D40"/>
              </a:solidFill>
              <a:latin typeface="Times New Roman" panose="02020603050405020304" pitchFamily="18" charset="0"/>
              <a:ea typeface="Montserrat"/>
              <a:cs typeface="Times New Roman" panose="02020603050405020304" pitchFamily="18" charset="0"/>
              <a:sym typeface="Montserrat"/>
            </a:endParaRPr>
          </a:p>
        </p:txBody>
      </p:sp>
      <p:sp>
        <p:nvSpPr>
          <p:cNvPr id="30" name="TextBox 30"/>
          <p:cNvSpPr txBox="1"/>
          <p:nvPr/>
        </p:nvSpPr>
        <p:spPr>
          <a:xfrm>
            <a:off x="7587049" y="6659120"/>
            <a:ext cx="2877407" cy="410369"/>
          </a:xfrm>
          <a:prstGeom prst="rect">
            <a:avLst/>
          </a:prstGeom>
        </p:spPr>
        <p:txBody>
          <a:bodyPr lIns="0" tIns="0" rIns="0" bIns="0" rtlCol="0" anchor="t">
            <a:spAutoFit/>
          </a:bodyPr>
          <a:lstStyle/>
          <a:p>
            <a:pPr marL="0" lvl="0" indent="0" algn="ctr">
              <a:lnSpc>
                <a:spcPts val="3200"/>
              </a:lnSpc>
              <a:spcBef>
                <a:spcPct val="0"/>
              </a:spcBef>
            </a:pPr>
            <a:r>
              <a:rPr lang="vi-VN" sz="3200" u="none" strike="noStrike">
                <a:solidFill>
                  <a:srgbClr val="051D40"/>
                </a:solidFill>
                <a:latin typeface="Times New Roman" panose="02020603050405020304" pitchFamily="18" charset="0"/>
                <a:ea typeface="Montserrat"/>
                <a:cs typeface="Times New Roman" panose="02020603050405020304" pitchFamily="18" charset="0"/>
                <a:sym typeface="Montserrat"/>
              </a:rPr>
              <a:t>Giảm rủi ro</a:t>
            </a:r>
            <a:endParaRPr lang="en-US" sz="3200" u="none" strike="noStrike">
              <a:solidFill>
                <a:srgbClr val="051D40"/>
              </a:solidFill>
              <a:latin typeface="Times New Roman" panose="02020603050405020304" pitchFamily="18" charset="0"/>
              <a:ea typeface="Montserrat"/>
              <a:cs typeface="Times New Roman" panose="02020603050405020304" pitchFamily="18" charset="0"/>
              <a:sym typeface="Montserrat"/>
            </a:endParaRPr>
          </a:p>
        </p:txBody>
      </p:sp>
      <p:sp>
        <p:nvSpPr>
          <p:cNvPr id="31" name="TextBox 31"/>
          <p:cNvSpPr txBox="1"/>
          <p:nvPr/>
        </p:nvSpPr>
        <p:spPr>
          <a:xfrm>
            <a:off x="13696193" y="6658289"/>
            <a:ext cx="2877407" cy="410369"/>
          </a:xfrm>
          <a:prstGeom prst="rect">
            <a:avLst/>
          </a:prstGeom>
        </p:spPr>
        <p:txBody>
          <a:bodyPr lIns="0" tIns="0" rIns="0" bIns="0" rtlCol="0" anchor="t">
            <a:spAutoFit/>
          </a:bodyPr>
          <a:lstStyle/>
          <a:p>
            <a:pPr marL="0" lvl="0" indent="0" algn="ctr">
              <a:lnSpc>
                <a:spcPts val="3200"/>
              </a:lnSpc>
              <a:spcBef>
                <a:spcPct val="0"/>
              </a:spcBef>
            </a:pPr>
            <a:r>
              <a:rPr lang="vi-VN" sz="2800" u="none" strike="noStrike">
                <a:solidFill>
                  <a:srgbClr val="051D40"/>
                </a:solidFill>
                <a:latin typeface="Times New Roman" panose="02020603050405020304" pitchFamily="18" charset="0"/>
                <a:ea typeface="Montserrat"/>
                <a:cs typeface="Times New Roman" panose="02020603050405020304" pitchFamily="18" charset="0"/>
                <a:sym typeface="Montserrat"/>
              </a:rPr>
              <a:t>Tiết kiệm chi phí	</a:t>
            </a:r>
            <a:endParaRPr lang="en-US" sz="2800" u="none" strike="noStrike">
              <a:solidFill>
                <a:srgbClr val="051D40"/>
              </a:solidFill>
              <a:latin typeface="Times New Roman" panose="02020603050405020304" pitchFamily="18" charset="0"/>
              <a:ea typeface="Montserrat"/>
              <a:cs typeface="Times New Roman" panose="02020603050405020304" pitchFamily="18" charset="0"/>
              <a:sym typeface="Montserrat"/>
            </a:endParaRPr>
          </a:p>
        </p:txBody>
      </p:sp>
      <p:sp>
        <p:nvSpPr>
          <p:cNvPr id="32" name="TextBox 32"/>
          <p:cNvSpPr txBox="1"/>
          <p:nvPr/>
        </p:nvSpPr>
        <p:spPr>
          <a:xfrm>
            <a:off x="521010" y="7135947"/>
            <a:ext cx="5297877" cy="808939"/>
          </a:xfrm>
          <a:prstGeom prst="rect">
            <a:avLst/>
          </a:prstGeom>
        </p:spPr>
        <p:txBody>
          <a:bodyPr lIns="0" tIns="0" rIns="0" bIns="0" rtlCol="0" anchor="t">
            <a:spAutoFit/>
          </a:bodyPr>
          <a:lstStyle/>
          <a:p>
            <a:pPr marL="0" lvl="0" indent="0" algn="ctr">
              <a:lnSpc>
                <a:spcPct val="114000"/>
              </a:lnSpc>
              <a:spcBef>
                <a:spcPct val="0"/>
              </a:spcBef>
            </a:pPr>
            <a:r>
              <a:rPr lang="vi-VN" sz="2400" u="none" strike="noStrike" spc="-30">
                <a:solidFill>
                  <a:srgbClr val="051D40"/>
                </a:solidFill>
                <a:latin typeface="Times New Roman" panose="02020603050405020304" pitchFamily="18" charset="0"/>
                <a:ea typeface="Poppins"/>
                <a:cs typeface="Times New Roman" panose="02020603050405020304" pitchFamily="18" charset="0"/>
                <a:sym typeface="Poppins"/>
              </a:rPr>
              <a:t>Cung cấp công cụ cho phép theo dõi và phát hiện bệnh kịp thời ngay khi mèo có dấu hiệu</a:t>
            </a:r>
            <a:endParaRPr lang="en-US" sz="2400" u="none" strike="noStrike" spc="-30">
              <a:solidFill>
                <a:srgbClr val="051D40"/>
              </a:solidFill>
              <a:latin typeface="Times New Roman" panose="02020603050405020304" pitchFamily="18" charset="0"/>
              <a:ea typeface="Poppins"/>
              <a:cs typeface="Times New Roman" panose="02020603050405020304" pitchFamily="18" charset="0"/>
              <a:sym typeface="Poppins"/>
            </a:endParaRPr>
          </a:p>
        </p:txBody>
      </p:sp>
      <p:pic>
        <p:nvPicPr>
          <p:cNvPr id="5122" name="Picture 2" descr="Làm sao để tiết kiệm chi phí nhân sự nhưng vẫn vận hành hệ thống quản lý  mượt mà? | Abaha – Nền tảng xây dựng Ecommerce App chuyên nghiệp">
            <a:extLst>
              <a:ext uri="{FF2B5EF4-FFF2-40B4-BE49-F238E27FC236}">
                <a16:creationId xmlns:a16="http://schemas.microsoft.com/office/drawing/2014/main" id="{A4065A51-51B9-D9CC-1E10-67E328D039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955" r="14861"/>
          <a:stretch/>
        </p:blipFill>
        <p:spPr bwMode="auto">
          <a:xfrm>
            <a:off x="12573001" y="3495032"/>
            <a:ext cx="5215896" cy="3015361"/>
          </a:xfrm>
          <a:prstGeom prst="roundRect">
            <a:avLst>
              <a:gd name="adj" fmla="val 8594"/>
            </a:avLst>
          </a:prstGeom>
          <a:solidFill>
            <a:srgbClr val="FFFFFF">
              <a:shade val="85000"/>
            </a:srgbClr>
          </a:solidFill>
          <a:ln>
            <a:noFill/>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35957" cy="9778005"/>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3" name="TextBox 23"/>
          <p:cNvSpPr txBox="1"/>
          <p:nvPr/>
        </p:nvSpPr>
        <p:spPr>
          <a:xfrm>
            <a:off x="5201579" y="1304307"/>
            <a:ext cx="7884841" cy="750205"/>
          </a:xfrm>
          <a:prstGeom prst="rect">
            <a:avLst/>
          </a:prstGeom>
        </p:spPr>
        <p:txBody>
          <a:bodyPr lIns="0" tIns="0" rIns="0" bIns="0" rtlCol="0" anchor="t">
            <a:spAutoFit/>
          </a:bodyPr>
          <a:lstStyle/>
          <a:p>
            <a:pPr marL="0" lvl="0" indent="0" algn="ctr">
              <a:lnSpc>
                <a:spcPts val="6300"/>
              </a:lnSpc>
              <a:spcBef>
                <a:spcPct val="0"/>
              </a:spcBef>
            </a:pPr>
            <a:r>
              <a:rPr lang="vi-VN" sz="4800" b="1">
                <a:solidFill>
                  <a:srgbClr val="051D40"/>
                </a:solidFill>
                <a:latin typeface="Times New Roman" panose="02020603050405020304" pitchFamily="18" charset="0"/>
                <a:ea typeface="Montserrat Bold"/>
                <a:cs typeface="Times New Roman" panose="02020603050405020304" pitchFamily="18" charset="0"/>
                <a:sym typeface="Montserrat Bold"/>
              </a:rPr>
              <a:t>2. Quy trình thực nghiệm</a:t>
            </a:r>
            <a:endParaRPr lang="en-US" sz="4800" b="1">
              <a:solidFill>
                <a:srgbClr val="051D40"/>
              </a:solidFill>
              <a:latin typeface="Times New Roman" panose="02020603050405020304" pitchFamily="18" charset="0"/>
              <a:ea typeface="Montserrat Bold"/>
              <a:cs typeface="Times New Roman" panose="02020603050405020304" pitchFamily="18" charset="0"/>
              <a:sym typeface="Montserrat Bold"/>
            </a:endParaRPr>
          </a:p>
        </p:txBody>
      </p:sp>
      <p:pic>
        <p:nvPicPr>
          <p:cNvPr id="46" name="Đồ họa 45" descr="Internet">
            <a:extLst>
              <a:ext uri="{FF2B5EF4-FFF2-40B4-BE49-F238E27FC236}">
                <a16:creationId xmlns:a16="http://schemas.microsoft.com/office/drawing/2014/main" id="{31154FD3-D0EB-280B-8ACE-0256BBB2FE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542" y="4657124"/>
            <a:ext cx="2101214" cy="2101214"/>
          </a:xfrm>
          <a:prstGeom prst="rect">
            <a:avLst/>
          </a:prstGeom>
        </p:spPr>
      </p:pic>
      <p:sp>
        <p:nvSpPr>
          <p:cNvPr id="48" name="Hộp Văn bản 47">
            <a:extLst>
              <a:ext uri="{FF2B5EF4-FFF2-40B4-BE49-F238E27FC236}">
                <a16:creationId xmlns:a16="http://schemas.microsoft.com/office/drawing/2014/main" id="{8EDCB351-1D56-86E0-BC5C-3BBB351DB1A1}"/>
              </a:ext>
            </a:extLst>
          </p:cNvPr>
          <p:cNvSpPr txBox="1"/>
          <p:nvPr/>
        </p:nvSpPr>
        <p:spPr>
          <a:xfrm>
            <a:off x="570543" y="6517577"/>
            <a:ext cx="2101213" cy="523220"/>
          </a:xfrm>
          <a:prstGeom prst="rect">
            <a:avLst/>
          </a:prstGeom>
          <a:noFill/>
        </p:spPr>
        <p:txBody>
          <a:bodyPr wrap="square" rtlCol="0">
            <a:spAutoFit/>
          </a:bodyPr>
          <a:lstStyle/>
          <a:p>
            <a:r>
              <a:rPr lang="vi-VN" sz="2800" b="1">
                <a:latin typeface="Times New Roman" panose="02020603050405020304" pitchFamily="18" charset="0"/>
                <a:cs typeface="Times New Roman" panose="02020603050405020304" pitchFamily="18" charset="0"/>
              </a:rPr>
              <a:t>WEBSITE</a:t>
            </a:r>
            <a:endParaRPr lang="en-US" sz="2800" b="1">
              <a:latin typeface="Times New Roman" panose="02020603050405020304" pitchFamily="18" charset="0"/>
              <a:cs typeface="Times New Roman" panose="02020603050405020304" pitchFamily="18" charset="0"/>
            </a:endParaRPr>
          </a:p>
        </p:txBody>
      </p:sp>
      <p:cxnSp>
        <p:nvCxnSpPr>
          <p:cNvPr id="50" name="Đường kết nối Mũi tên Thẳng 49">
            <a:extLst>
              <a:ext uri="{FF2B5EF4-FFF2-40B4-BE49-F238E27FC236}">
                <a16:creationId xmlns:a16="http://schemas.microsoft.com/office/drawing/2014/main" id="{DE2C4726-E6B5-A2EC-A740-FAE76705660E}"/>
              </a:ext>
            </a:extLst>
          </p:cNvPr>
          <p:cNvCxnSpPr/>
          <p:nvPr/>
        </p:nvCxnSpPr>
        <p:spPr>
          <a:xfrm>
            <a:off x="2362200" y="5707731"/>
            <a:ext cx="1524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Hộp Văn bản 50">
            <a:extLst>
              <a:ext uri="{FF2B5EF4-FFF2-40B4-BE49-F238E27FC236}">
                <a16:creationId xmlns:a16="http://schemas.microsoft.com/office/drawing/2014/main" id="{8CF9F5B3-21E2-D58D-FBF4-8E26E9D2D664}"/>
              </a:ext>
            </a:extLst>
          </p:cNvPr>
          <p:cNvSpPr txBox="1"/>
          <p:nvPr/>
        </p:nvSpPr>
        <p:spPr>
          <a:xfrm>
            <a:off x="2442957" y="5108512"/>
            <a:ext cx="1708922" cy="1133965"/>
          </a:xfrm>
          <a:prstGeom prst="rect">
            <a:avLst/>
          </a:prstGeom>
          <a:noFill/>
        </p:spPr>
        <p:txBody>
          <a:bodyPr wrap="square" rtlCol="0">
            <a:spAutoFit/>
          </a:bodyPr>
          <a:lstStyle/>
          <a:p>
            <a:pPr>
              <a:lnSpc>
                <a:spcPct val="150000"/>
              </a:lnSpc>
            </a:pPr>
            <a:r>
              <a:rPr lang="vi-VN" sz="2400" b="1">
                <a:solidFill>
                  <a:srgbClr val="FFC000"/>
                </a:solidFill>
                <a:latin typeface="Times New Roman" panose="02020603050405020304" pitchFamily="18" charset="0"/>
                <a:cs typeface="Times New Roman" panose="02020603050405020304" pitchFamily="18" charset="0"/>
              </a:rPr>
              <a:t>Collect </a:t>
            </a:r>
          </a:p>
          <a:p>
            <a:pPr>
              <a:lnSpc>
                <a:spcPct val="150000"/>
              </a:lnSpc>
            </a:pPr>
            <a:r>
              <a:rPr lang="vi-VN" sz="2400" b="1">
                <a:solidFill>
                  <a:srgbClr val="FFC000"/>
                </a:solidFill>
                <a:latin typeface="Times New Roman" panose="02020603050405020304" pitchFamily="18" charset="0"/>
                <a:cs typeface="Times New Roman" panose="02020603050405020304" pitchFamily="18" charset="0"/>
              </a:rPr>
              <a:t>Annotate </a:t>
            </a:r>
            <a:endParaRPr lang="en-US" sz="2400" b="1">
              <a:solidFill>
                <a:srgbClr val="FFC000"/>
              </a:solidFill>
              <a:latin typeface="Times New Roman" panose="02020603050405020304" pitchFamily="18" charset="0"/>
              <a:cs typeface="Times New Roman" panose="02020603050405020304" pitchFamily="18" charset="0"/>
            </a:endParaRPr>
          </a:p>
        </p:txBody>
      </p:sp>
      <p:pic>
        <p:nvPicPr>
          <p:cNvPr id="53" name="Hình ảnh 52">
            <a:extLst>
              <a:ext uri="{FF2B5EF4-FFF2-40B4-BE49-F238E27FC236}">
                <a16:creationId xmlns:a16="http://schemas.microsoft.com/office/drawing/2014/main" id="{C55D9AE9-EF4B-6D61-81D9-8B5C39965B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7824" y="4263920"/>
            <a:ext cx="2590800" cy="2590800"/>
          </a:xfrm>
          <a:prstGeom prst="rect">
            <a:avLst/>
          </a:prstGeom>
        </p:spPr>
      </p:pic>
      <p:pic>
        <p:nvPicPr>
          <p:cNvPr id="55" name="Hình ảnh 54">
            <a:extLst>
              <a:ext uri="{FF2B5EF4-FFF2-40B4-BE49-F238E27FC236}">
                <a16:creationId xmlns:a16="http://schemas.microsoft.com/office/drawing/2014/main" id="{F24A0091-0D97-5145-24F9-22677A95AD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4263920"/>
            <a:ext cx="2590800" cy="2590800"/>
          </a:xfrm>
          <a:prstGeom prst="rect">
            <a:avLst/>
          </a:prstGeom>
        </p:spPr>
      </p:pic>
      <p:cxnSp>
        <p:nvCxnSpPr>
          <p:cNvPr id="56" name="Đường kết nối Mũi tên Thẳng 55">
            <a:extLst>
              <a:ext uri="{FF2B5EF4-FFF2-40B4-BE49-F238E27FC236}">
                <a16:creationId xmlns:a16="http://schemas.microsoft.com/office/drawing/2014/main" id="{CCC6C4D7-06A3-4568-D1EB-7EAD85A44036}"/>
              </a:ext>
            </a:extLst>
          </p:cNvPr>
          <p:cNvCxnSpPr>
            <a:cxnSpLocks/>
          </p:cNvCxnSpPr>
          <p:nvPr/>
        </p:nvCxnSpPr>
        <p:spPr>
          <a:xfrm>
            <a:off x="6477000" y="5707731"/>
            <a:ext cx="1524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Hộp Văn bản 56">
            <a:extLst>
              <a:ext uri="{FF2B5EF4-FFF2-40B4-BE49-F238E27FC236}">
                <a16:creationId xmlns:a16="http://schemas.microsoft.com/office/drawing/2014/main" id="{6F51D034-0302-0FDB-F14C-36B5C3022978}"/>
              </a:ext>
            </a:extLst>
          </p:cNvPr>
          <p:cNvSpPr txBox="1"/>
          <p:nvPr/>
        </p:nvSpPr>
        <p:spPr>
          <a:xfrm>
            <a:off x="6469039" y="5143500"/>
            <a:ext cx="2731386" cy="461665"/>
          </a:xfrm>
          <a:prstGeom prst="rect">
            <a:avLst/>
          </a:prstGeom>
          <a:noFill/>
        </p:spPr>
        <p:txBody>
          <a:bodyPr wrap="square" rtlCol="0">
            <a:spAutoFit/>
          </a:bodyPr>
          <a:lstStyle/>
          <a:p>
            <a:r>
              <a:rPr lang="vi-VN" sz="2400" b="1">
                <a:solidFill>
                  <a:schemeClr val="accent2"/>
                </a:solidFill>
                <a:latin typeface="Times New Roman" panose="02020603050405020304" pitchFamily="18" charset="0"/>
                <a:cs typeface="Times New Roman" panose="02020603050405020304" pitchFamily="18" charset="0"/>
              </a:rPr>
              <a:t>Preprocess</a:t>
            </a:r>
            <a:endParaRPr lang="en-US" sz="2400" b="1">
              <a:solidFill>
                <a:schemeClr val="accent2"/>
              </a:solidFill>
              <a:latin typeface="Times New Roman" panose="02020603050405020304" pitchFamily="18" charset="0"/>
              <a:cs typeface="Times New Roman" panose="02020603050405020304" pitchFamily="18" charset="0"/>
            </a:endParaRPr>
          </a:p>
        </p:txBody>
      </p:sp>
      <p:pic>
        <p:nvPicPr>
          <p:cNvPr id="81" name="Hình ảnh 80">
            <a:extLst>
              <a:ext uri="{FF2B5EF4-FFF2-40B4-BE49-F238E27FC236}">
                <a16:creationId xmlns:a16="http://schemas.microsoft.com/office/drawing/2014/main" id="{5347E84F-E435-B7EB-F6DE-9E108BBA63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17909" y="2360750"/>
            <a:ext cx="744163" cy="744163"/>
          </a:xfrm>
          <a:prstGeom prst="rect">
            <a:avLst/>
          </a:prstGeom>
        </p:spPr>
      </p:pic>
      <p:pic>
        <p:nvPicPr>
          <p:cNvPr id="83" name="Hình ảnh 82">
            <a:extLst>
              <a:ext uri="{FF2B5EF4-FFF2-40B4-BE49-F238E27FC236}">
                <a16:creationId xmlns:a16="http://schemas.microsoft.com/office/drawing/2014/main" id="{43A25392-CD2F-6272-F5E3-CCB8547E6D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64349" y="8946872"/>
            <a:ext cx="771524" cy="771524"/>
          </a:xfrm>
          <a:prstGeom prst="rect">
            <a:avLst/>
          </a:prstGeom>
        </p:spPr>
      </p:pic>
      <p:pic>
        <p:nvPicPr>
          <p:cNvPr id="85" name="Hình ảnh 84">
            <a:extLst>
              <a:ext uri="{FF2B5EF4-FFF2-40B4-BE49-F238E27FC236}">
                <a16:creationId xmlns:a16="http://schemas.microsoft.com/office/drawing/2014/main" id="{B57A588F-5809-6043-2F1E-C5A8D1FA86D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64351" y="7439644"/>
            <a:ext cx="771524" cy="771524"/>
          </a:xfrm>
          <a:prstGeom prst="rect">
            <a:avLst/>
          </a:prstGeom>
        </p:spPr>
      </p:pic>
      <p:pic>
        <p:nvPicPr>
          <p:cNvPr id="87" name="Hình ảnh 86">
            <a:extLst>
              <a:ext uri="{FF2B5EF4-FFF2-40B4-BE49-F238E27FC236}">
                <a16:creationId xmlns:a16="http://schemas.microsoft.com/office/drawing/2014/main" id="{D666FCA8-FC9F-0DC1-7DF8-E17145EA340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064350" y="8211168"/>
            <a:ext cx="771525" cy="771525"/>
          </a:xfrm>
          <a:prstGeom prst="rect">
            <a:avLst/>
          </a:prstGeom>
        </p:spPr>
      </p:pic>
      <p:pic>
        <p:nvPicPr>
          <p:cNvPr id="89" name="Hình ảnh 88">
            <a:extLst>
              <a:ext uri="{FF2B5EF4-FFF2-40B4-BE49-F238E27FC236}">
                <a16:creationId xmlns:a16="http://schemas.microsoft.com/office/drawing/2014/main" id="{EC195505-D129-6393-AD47-53711ED851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12092139" y="6686235"/>
            <a:ext cx="744163" cy="744163"/>
          </a:xfrm>
          <a:prstGeom prst="rect">
            <a:avLst/>
          </a:prstGeom>
        </p:spPr>
      </p:pic>
      <p:pic>
        <p:nvPicPr>
          <p:cNvPr id="91" name="Hình ảnh 90">
            <a:extLst>
              <a:ext uri="{FF2B5EF4-FFF2-40B4-BE49-F238E27FC236}">
                <a16:creationId xmlns:a16="http://schemas.microsoft.com/office/drawing/2014/main" id="{C72E3B80-A765-EC3F-6DC5-EB9A97F801E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107570" y="5946343"/>
            <a:ext cx="733824" cy="733824"/>
          </a:xfrm>
          <a:prstGeom prst="rect">
            <a:avLst/>
          </a:prstGeom>
        </p:spPr>
      </p:pic>
      <p:pic>
        <p:nvPicPr>
          <p:cNvPr id="93" name="Hình ảnh 92">
            <a:extLst>
              <a:ext uri="{FF2B5EF4-FFF2-40B4-BE49-F238E27FC236}">
                <a16:creationId xmlns:a16="http://schemas.microsoft.com/office/drawing/2014/main" id="{0D3D76A9-198F-33C3-DB7E-46DB1E14F32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17909" y="5218784"/>
            <a:ext cx="733824" cy="733824"/>
          </a:xfrm>
          <a:prstGeom prst="rect">
            <a:avLst/>
          </a:prstGeom>
        </p:spPr>
      </p:pic>
      <p:pic>
        <p:nvPicPr>
          <p:cNvPr id="95" name="Hình ảnh 94">
            <a:extLst>
              <a:ext uri="{FF2B5EF4-FFF2-40B4-BE49-F238E27FC236}">
                <a16:creationId xmlns:a16="http://schemas.microsoft.com/office/drawing/2014/main" id="{B68181B1-1246-A755-FDA6-8831D0DE3FF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117909" y="4498333"/>
            <a:ext cx="733824" cy="733824"/>
          </a:xfrm>
          <a:prstGeom prst="rect">
            <a:avLst/>
          </a:prstGeom>
        </p:spPr>
      </p:pic>
      <p:pic>
        <p:nvPicPr>
          <p:cNvPr id="97" name="Hình ảnh 96">
            <a:extLst>
              <a:ext uri="{FF2B5EF4-FFF2-40B4-BE49-F238E27FC236}">
                <a16:creationId xmlns:a16="http://schemas.microsoft.com/office/drawing/2014/main" id="{FC3C2030-BB3D-8C7F-D5FD-76D5A5BE6EF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107570" y="3771001"/>
            <a:ext cx="744163" cy="744163"/>
          </a:xfrm>
          <a:prstGeom prst="rect">
            <a:avLst/>
          </a:prstGeom>
        </p:spPr>
      </p:pic>
      <p:pic>
        <p:nvPicPr>
          <p:cNvPr id="99" name="Hình ảnh 98">
            <a:extLst>
              <a:ext uri="{FF2B5EF4-FFF2-40B4-BE49-F238E27FC236}">
                <a16:creationId xmlns:a16="http://schemas.microsoft.com/office/drawing/2014/main" id="{AFA33D7C-C682-D7C8-72A3-098C224BB44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117909" y="3083874"/>
            <a:ext cx="744163" cy="744163"/>
          </a:xfrm>
          <a:prstGeom prst="rect">
            <a:avLst/>
          </a:prstGeom>
        </p:spPr>
      </p:pic>
      <p:cxnSp>
        <p:nvCxnSpPr>
          <p:cNvPr id="102" name="Đường kết nối Mũi tên Thẳng 101">
            <a:extLst>
              <a:ext uri="{FF2B5EF4-FFF2-40B4-BE49-F238E27FC236}">
                <a16:creationId xmlns:a16="http://schemas.microsoft.com/office/drawing/2014/main" id="{D95F11B5-111A-ED5A-A301-9A2F695BFA49}"/>
              </a:ext>
            </a:extLst>
          </p:cNvPr>
          <p:cNvCxnSpPr>
            <a:cxnSpLocks/>
          </p:cNvCxnSpPr>
          <p:nvPr/>
        </p:nvCxnSpPr>
        <p:spPr>
          <a:xfrm>
            <a:off x="10593909" y="5634935"/>
            <a:ext cx="1524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Hộp Văn bản 113">
            <a:extLst>
              <a:ext uri="{FF2B5EF4-FFF2-40B4-BE49-F238E27FC236}">
                <a16:creationId xmlns:a16="http://schemas.microsoft.com/office/drawing/2014/main" id="{73C80ED2-C524-87F4-009B-FF98C25B5DB1}"/>
              </a:ext>
            </a:extLst>
          </p:cNvPr>
          <p:cNvSpPr txBox="1"/>
          <p:nvPr/>
        </p:nvSpPr>
        <p:spPr>
          <a:xfrm>
            <a:off x="10605448" y="5090334"/>
            <a:ext cx="2731386" cy="461665"/>
          </a:xfrm>
          <a:prstGeom prst="rect">
            <a:avLst/>
          </a:prstGeom>
          <a:noFill/>
        </p:spPr>
        <p:txBody>
          <a:bodyPr wrap="square" rtlCol="0">
            <a:spAutoFit/>
          </a:bodyPr>
          <a:lstStyle/>
          <a:p>
            <a:r>
              <a:rPr lang="vi-VN" sz="2400" b="1">
                <a:solidFill>
                  <a:schemeClr val="accent1">
                    <a:lumMod val="75000"/>
                  </a:schemeClr>
                </a:solidFill>
                <a:latin typeface="Times New Roman" panose="02020603050405020304" pitchFamily="18" charset="0"/>
                <a:cs typeface="Times New Roman" panose="02020603050405020304" pitchFamily="18" charset="0"/>
              </a:rPr>
              <a:t>Augment</a:t>
            </a:r>
            <a:endParaRPr lang="en-US" sz="2400" b="1">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026" name="Picture 2" descr="YOLO11 banner">
            <a:extLst>
              <a:ext uri="{FF2B5EF4-FFF2-40B4-BE49-F238E27FC236}">
                <a16:creationId xmlns:a16="http://schemas.microsoft.com/office/drawing/2014/main" id="{779A9B2F-91A8-611E-B0C8-FB7B166645E5}"/>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7240" t="30791" r="17104" b="27684"/>
          <a:stretch/>
        </p:blipFill>
        <p:spPr bwMode="auto">
          <a:xfrm>
            <a:off x="14378045" y="5088744"/>
            <a:ext cx="3175000" cy="1143000"/>
          </a:xfrm>
          <a:prstGeom prst="rect">
            <a:avLst/>
          </a:prstGeom>
          <a:noFill/>
          <a:extLst>
            <a:ext uri="{909E8E84-426E-40DD-AFC4-6F175D3DCCD1}">
              <a14:hiddenFill xmlns:a14="http://schemas.microsoft.com/office/drawing/2010/main">
                <a:solidFill>
                  <a:srgbClr val="FFFFFF"/>
                </a:solidFill>
              </a14:hiddenFill>
            </a:ext>
          </a:extLst>
        </p:spPr>
      </p:pic>
      <p:cxnSp>
        <p:nvCxnSpPr>
          <p:cNvPr id="115" name="Đường kết nối Mũi tên Thẳng 114">
            <a:extLst>
              <a:ext uri="{FF2B5EF4-FFF2-40B4-BE49-F238E27FC236}">
                <a16:creationId xmlns:a16="http://schemas.microsoft.com/office/drawing/2014/main" id="{6078D5FB-011A-57A7-28D8-AC4335C772BB}"/>
              </a:ext>
            </a:extLst>
          </p:cNvPr>
          <p:cNvCxnSpPr>
            <a:cxnSpLocks/>
          </p:cNvCxnSpPr>
          <p:nvPr/>
        </p:nvCxnSpPr>
        <p:spPr>
          <a:xfrm>
            <a:off x="12862072" y="5605165"/>
            <a:ext cx="1524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6" name="Hộp Văn bản 115">
            <a:extLst>
              <a:ext uri="{FF2B5EF4-FFF2-40B4-BE49-F238E27FC236}">
                <a16:creationId xmlns:a16="http://schemas.microsoft.com/office/drawing/2014/main" id="{2FA889A6-81FD-D1C4-C8E1-FD284E87B4CD}"/>
              </a:ext>
            </a:extLst>
          </p:cNvPr>
          <p:cNvSpPr txBox="1"/>
          <p:nvPr/>
        </p:nvSpPr>
        <p:spPr>
          <a:xfrm>
            <a:off x="12925218" y="5108512"/>
            <a:ext cx="2731386" cy="461665"/>
          </a:xfrm>
          <a:prstGeom prst="rect">
            <a:avLst/>
          </a:prstGeom>
          <a:noFill/>
        </p:spPr>
        <p:txBody>
          <a:bodyPr wrap="square" rtlCol="0">
            <a:spAutoFit/>
          </a:bodyPr>
          <a:lstStyle/>
          <a:p>
            <a:r>
              <a:rPr lang="vi-VN" sz="2400" b="1">
                <a:solidFill>
                  <a:schemeClr val="accent6">
                    <a:lumMod val="50000"/>
                  </a:schemeClr>
                </a:solidFill>
                <a:latin typeface="Times New Roman" panose="02020603050405020304" pitchFamily="18" charset="0"/>
                <a:cs typeface="Times New Roman" panose="02020603050405020304" pitchFamily="18" charset="0"/>
              </a:rPr>
              <a:t>Training</a:t>
            </a:r>
            <a:endParaRPr lang="en-US" sz="2400" b="1">
              <a:solidFill>
                <a:schemeClr val="accent6">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1">
            <a:extLst>
              <a:ext uri="{FF2B5EF4-FFF2-40B4-BE49-F238E27FC236}">
                <a16:creationId xmlns:a16="http://schemas.microsoft.com/office/drawing/2014/main" id="{5911AEEA-63EC-C5A0-22C0-4FFF6B3B9F2C}"/>
              </a:ext>
            </a:extLst>
          </p:cNvPr>
          <p:cNvPicPr>
            <a:picLocks noChangeAspect="1"/>
          </p:cNvPicPr>
          <p:nvPr/>
        </p:nvPicPr>
        <p:blipFill>
          <a:blip r:embed="rId2"/>
          <a:stretch>
            <a:fillRect/>
          </a:stretch>
        </p:blipFill>
        <p:spPr>
          <a:xfrm>
            <a:off x="2194402" y="0"/>
            <a:ext cx="13899196" cy="10287000"/>
          </a:xfrm>
          <a:prstGeom prst="rect">
            <a:avLst/>
          </a:prstGeom>
        </p:spPr>
      </p:pic>
    </p:spTree>
    <p:extLst>
      <p:ext uri="{BB962C8B-B14F-4D97-AF65-F5344CB8AC3E}">
        <p14:creationId xmlns:p14="http://schemas.microsoft.com/office/powerpoint/2010/main" val="2500231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a:extLst>
            <a:ext uri="{FF2B5EF4-FFF2-40B4-BE49-F238E27FC236}">
              <a16:creationId xmlns:a16="http://schemas.microsoft.com/office/drawing/2014/main" id="{B987E531-E29C-5020-B275-DAC8C9D649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D5655A-84CA-7928-FA9A-4CAE21231E95}"/>
              </a:ext>
            </a:extLst>
          </p:cNvPr>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a:extLst>
              <a:ext uri="{FF2B5EF4-FFF2-40B4-BE49-F238E27FC236}">
                <a16:creationId xmlns:a16="http://schemas.microsoft.com/office/drawing/2014/main" id="{EF0CA48B-1775-0133-7A0A-1319A62246AB}"/>
              </a:ext>
            </a:extLst>
          </p:cNvPr>
          <p:cNvGrpSpPr/>
          <p:nvPr/>
        </p:nvGrpSpPr>
        <p:grpSpPr>
          <a:xfrm>
            <a:off x="1028700" y="3852968"/>
            <a:ext cx="14586028" cy="5088907"/>
            <a:chOff x="0" y="0"/>
            <a:chExt cx="3841588" cy="1340288"/>
          </a:xfrm>
        </p:grpSpPr>
        <p:sp>
          <p:nvSpPr>
            <p:cNvPr id="4" name="Freeform 4">
              <a:extLst>
                <a:ext uri="{FF2B5EF4-FFF2-40B4-BE49-F238E27FC236}">
                  <a16:creationId xmlns:a16="http://schemas.microsoft.com/office/drawing/2014/main" id="{C4B9E98D-CD83-E148-45C1-EA4B5F26352C}"/>
                </a:ext>
              </a:extLst>
            </p:cNvPr>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a:extLst>
                <a:ext uri="{FF2B5EF4-FFF2-40B4-BE49-F238E27FC236}">
                  <a16:creationId xmlns:a16="http://schemas.microsoft.com/office/drawing/2014/main" id="{21B43944-E06D-44E4-9801-B4E70771B32D}"/>
                </a:ext>
              </a:extLst>
            </p:cNvPr>
            <p:cNvSpPr txBox="1"/>
            <p:nvPr/>
          </p:nvSpPr>
          <p:spPr>
            <a:xfrm>
              <a:off x="0" y="-38100"/>
              <a:ext cx="3841588" cy="1378388"/>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sp>
        <p:nvSpPr>
          <p:cNvPr id="6" name="TextBox 6">
            <a:extLst>
              <a:ext uri="{FF2B5EF4-FFF2-40B4-BE49-F238E27FC236}">
                <a16:creationId xmlns:a16="http://schemas.microsoft.com/office/drawing/2014/main" id="{407E29F4-F311-3D49-24EC-110903DCB31A}"/>
              </a:ext>
            </a:extLst>
          </p:cNvPr>
          <p:cNvSpPr txBox="1"/>
          <p:nvPr/>
        </p:nvSpPr>
        <p:spPr>
          <a:xfrm>
            <a:off x="1270420" y="895350"/>
            <a:ext cx="8787980" cy="1046440"/>
          </a:xfrm>
          <a:prstGeom prst="rect">
            <a:avLst/>
          </a:prstGeom>
        </p:spPr>
        <p:txBody>
          <a:bodyPr wrap="square" lIns="0" tIns="0" rIns="0" bIns="0" rtlCol="0" anchor="t">
            <a:spAutoFit/>
          </a:bodyPr>
          <a:lstStyle/>
          <a:p>
            <a:pPr algn="l">
              <a:lnSpc>
                <a:spcPts val="9247"/>
              </a:lnSpc>
              <a:spcBef>
                <a:spcPct val="0"/>
              </a:spcBef>
            </a:pPr>
            <a:r>
              <a:rPr lang="vi-VN" sz="5100" b="1">
                <a:solidFill>
                  <a:srgbClr val="FDFDFD"/>
                </a:solidFill>
                <a:latin typeface="Times New Roman" panose="02020603050405020304" pitchFamily="18" charset="0"/>
                <a:ea typeface="Montserrat Bold"/>
                <a:cs typeface="Times New Roman" panose="02020603050405020304" pitchFamily="18" charset="0"/>
                <a:sym typeface="Montserrat Bold"/>
              </a:rPr>
              <a:t>Chiến lược huấn luyện</a:t>
            </a:r>
            <a:endParaRPr lang="en-US" sz="5100" b="1">
              <a:solidFill>
                <a:srgbClr val="FDFDFD"/>
              </a:solidFill>
              <a:latin typeface="Times New Roman" panose="02020603050405020304" pitchFamily="18" charset="0"/>
              <a:ea typeface="Montserrat Bold"/>
              <a:cs typeface="Times New Roman" panose="02020603050405020304" pitchFamily="18" charset="0"/>
              <a:sym typeface="Montserrat Bold"/>
            </a:endParaRPr>
          </a:p>
        </p:txBody>
      </p:sp>
      <p:sp>
        <p:nvSpPr>
          <p:cNvPr id="7" name="TextBox 7">
            <a:extLst>
              <a:ext uri="{FF2B5EF4-FFF2-40B4-BE49-F238E27FC236}">
                <a16:creationId xmlns:a16="http://schemas.microsoft.com/office/drawing/2014/main" id="{C8D99F35-366D-D1DE-F4C0-EC296927FC8E}"/>
              </a:ext>
            </a:extLst>
          </p:cNvPr>
          <p:cNvSpPr txBox="1"/>
          <p:nvPr/>
        </p:nvSpPr>
        <p:spPr>
          <a:xfrm>
            <a:off x="1270419" y="2245049"/>
            <a:ext cx="12131853" cy="1231106"/>
          </a:xfrm>
          <a:prstGeom prst="rect">
            <a:avLst/>
          </a:prstGeom>
        </p:spPr>
        <p:txBody>
          <a:bodyPr wrap="square" lIns="0" tIns="0" rIns="0" bIns="0" rtlCol="0" anchor="t">
            <a:spAutoFit/>
          </a:bodyPr>
          <a:lstStyle/>
          <a:p>
            <a:pPr algn="l">
              <a:lnSpc>
                <a:spcPts val="3238"/>
              </a:lnSpc>
            </a:pPr>
            <a:r>
              <a:rPr lang="vi-VN" sz="2800" u="none" strike="noStrike" spc="-46">
                <a:solidFill>
                  <a:srgbClr val="FDFDFD"/>
                </a:solidFill>
                <a:latin typeface="Times New Roman" panose="02020603050405020304" pitchFamily="18" charset="0"/>
                <a:ea typeface="Poppins"/>
                <a:cs typeface="Times New Roman" panose="02020603050405020304" pitchFamily="18" charset="0"/>
                <a:sym typeface="Poppins"/>
              </a:rPr>
              <a:t>- Dữ liệu được chia thành 3 tập train, validation và test với tỉ lệ 70 : 20: 10</a:t>
            </a:r>
          </a:p>
          <a:p>
            <a:pPr algn="l">
              <a:lnSpc>
                <a:spcPts val="3238"/>
              </a:lnSpc>
            </a:pPr>
            <a:r>
              <a:rPr lang="vi-VN" sz="2800" spc="-46">
                <a:solidFill>
                  <a:srgbClr val="FDFDFD"/>
                </a:solidFill>
                <a:latin typeface="Times New Roman" panose="02020603050405020304" pitchFamily="18" charset="0"/>
                <a:ea typeface="Poppins"/>
                <a:cs typeface="Times New Roman" panose="02020603050405020304" pitchFamily="18" charset="0"/>
                <a:sym typeface="Poppins"/>
              </a:rPr>
              <a:t>- Tổng số lượng ảnh ban đầu chưa thực hiện tăng cường là 214 ảnh tương ứng với </a:t>
            </a:r>
            <a:r>
              <a:rPr lang="vi-VN" sz="2800" u="none" strike="noStrike" spc="-46">
                <a:solidFill>
                  <a:srgbClr val="FDFDFD"/>
                </a:solidFill>
                <a:latin typeface="Times New Roman" panose="02020603050405020304" pitchFamily="18" charset="0"/>
                <a:ea typeface="Poppins"/>
                <a:cs typeface="Times New Roman" panose="02020603050405020304" pitchFamily="18" charset="0"/>
                <a:sym typeface="Poppins"/>
              </a:rPr>
              <a:t> 5 nhãn</a:t>
            </a:r>
            <a:endParaRPr lang="en-US" sz="2800" u="none" strike="noStrike" spc="-46">
              <a:solidFill>
                <a:srgbClr val="FDFDFD"/>
              </a:solidFill>
              <a:latin typeface="Times New Roman" panose="02020603050405020304" pitchFamily="18" charset="0"/>
              <a:ea typeface="Poppins"/>
              <a:cs typeface="Times New Roman" panose="02020603050405020304" pitchFamily="18" charset="0"/>
              <a:sym typeface="Poppins"/>
            </a:endParaRPr>
          </a:p>
        </p:txBody>
      </p:sp>
      <p:sp>
        <p:nvSpPr>
          <p:cNvPr id="8" name="Freeform 8">
            <a:extLst>
              <a:ext uri="{FF2B5EF4-FFF2-40B4-BE49-F238E27FC236}">
                <a16:creationId xmlns:a16="http://schemas.microsoft.com/office/drawing/2014/main" id="{039204D6-2FBE-E394-CAA0-C86EC908CE59}"/>
              </a:ext>
            </a:extLst>
          </p:cNvPr>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Freeform 9">
            <a:extLst>
              <a:ext uri="{FF2B5EF4-FFF2-40B4-BE49-F238E27FC236}">
                <a16:creationId xmlns:a16="http://schemas.microsoft.com/office/drawing/2014/main" id="{FEACC90C-AF0F-E7C7-DCF3-3F679F6969BB}"/>
              </a:ext>
            </a:extLst>
          </p:cNvPr>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Freeform 10">
            <a:extLst>
              <a:ext uri="{FF2B5EF4-FFF2-40B4-BE49-F238E27FC236}">
                <a16:creationId xmlns:a16="http://schemas.microsoft.com/office/drawing/2014/main" id="{B4A2240D-9504-54E8-AB27-5FB38041A4B6}"/>
              </a:ext>
            </a:extLst>
          </p:cNvPr>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11" name="Group 11">
            <a:extLst>
              <a:ext uri="{FF2B5EF4-FFF2-40B4-BE49-F238E27FC236}">
                <a16:creationId xmlns:a16="http://schemas.microsoft.com/office/drawing/2014/main" id="{1566A58D-9750-9B71-62B2-635588F5FB39}"/>
              </a:ext>
            </a:extLst>
          </p:cNvPr>
          <p:cNvGrpSpPr/>
          <p:nvPr/>
        </p:nvGrpSpPr>
        <p:grpSpPr>
          <a:xfrm>
            <a:off x="15573718" y="7940477"/>
            <a:ext cx="4693046" cy="4693046"/>
            <a:chOff x="0" y="0"/>
            <a:chExt cx="812800" cy="812800"/>
          </a:xfrm>
        </p:grpSpPr>
        <p:sp>
          <p:nvSpPr>
            <p:cNvPr id="12" name="Freeform 12">
              <a:extLst>
                <a:ext uri="{FF2B5EF4-FFF2-40B4-BE49-F238E27FC236}">
                  <a16:creationId xmlns:a16="http://schemas.microsoft.com/office/drawing/2014/main" id="{F8162DD7-0194-5BB0-8EB1-23A636CD89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a:extLst>
                <a:ext uri="{FF2B5EF4-FFF2-40B4-BE49-F238E27FC236}">
                  <a16:creationId xmlns:a16="http://schemas.microsoft.com/office/drawing/2014/main" id="{3B14A517-4744-4ED2-F1BE-F2A81515BE5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4" name="TextBox 14">
            <a:extLst>
              <a:ext uri="{FF2B5EF4-FFF2-40B4-BE49-F238E27FC236}">
                <a16:creationId xmlns:a16="http://schemas.microsoft.com/office/drawing/2014/main" id="{8883D49E-3F35-D904-FAD9-27C960186771}"/>
              </a:ext>
            </a:extLst>
          </p:cNvPr>
          <p:cNvSpPr txBox="1"/>
          <p:nvPr/>
        </p:nvSpPr>
        <p:spPr>
          <a:xfrm>
            <a:off x="1462920" y="6384261"/>
            <a:ext cx="4161784" cy="1436291"/>
          </a:xfrm>
          <a:prstGeom prst="rect">
            <a:avLst/>
          </a:prstGeom>
        </p:spPr>
        <p:txBody>
          <a:bodyPr lIns="0" tIns="0" rIns="0" bIns="0" rtlCol="0" anchor="t">
            <a:spAutoFit/>
          </a:bodyPr>
          <a:lstStyle/>
          <a:p>
            <a:pPr algn="ctr">
              <a:lnSpc>
                <a:spcPts val="2763"/>
              </a:lnSpc>
            </a:pPr>
            <a:r>
              <a:rPr lang="vi-VN" sz="2400" u="none" strike="noStrike" spc="-39">
                <a:solidFill>
                  <a:srgbClr val="145DA0"/>
                </a:solidFill>
                <a:latin typeface="Times New Roman" panose="02020603050405020304" pitchFamily="18" charset="0"/>
                <a:ea typeface="Poppins"/>
                <a:cs typeface="Times New Roman" panose="02020603050405020304" pitchFamily="18" charset="0"/>
                <a:sym typeface="Poppins"/>
              </a:rPr>
              <a:t>Sử dụng chiến lược tuning của YOLO để tìm kiếm siêu tham số phù hợp để bắt đầu cho quá trình huấn luyện</a:t>
            </a:r>
            <a:endParaRPr lang="en-US" sz="2400" u="none" strike="noStrike" spc="-39">
              <a:solidFill>
                <a:srgbClr val="145DA0"/>
              </a:solidFill>
              <a:latin typeface="Times New Roman" panose="02020603050405020304" pitchFamily="18" charset="0"/>
              <a:ea typeface="Poppins"/>
              <a:cs typeface="Times New Roman" panose="02020603050405020304" pitchFamily="18" charset="0"/>
              <a:sym typeface="Poppins"/>
            </a:endParaRPr>
          </a:p>
        </p:txBody>
      </p:sp>
      <p:sp>
        <p:nvSpPr>
          <p:cNvPr id="15" name="AutoShape 15">
            <a:extLst>
              <a:ext uri="{FF2B5EF4-FFF2-40B4-BE49-F238E27FC236}">
                <a16:creationId xmlns:a16="http://schemas.microsoft.com/office/drawing/2014/main" id="{E9C62A17-FE26-978A-DA42-B713B2F94089}"/>
              </a:ext>
            </a:extLst>
          </p:cNvPr>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a:extLst>
              <a:ext uri="{FF2B5EF4-FFF2-40B4-BE49-F238E27FC236}">
                <a16:creationId xmlns:a16="http://schemas.microsoft.com/office/drawing/2014/main" id="{3D1FCE90-DFF0-F38C-7976-31BAE2FAC7BC}"/>
              </a:ext>
            </a:extLst>
          </p:cNvPr>
          <p:cNvSpPr txBox="1"/>
          <p:nvPr/>
        </p:nvSpPr>
        <p:spPr>
          <a:xfrm>
            <a:off x="1437169" y="5735739"/>
            <a:ext cx="4031232" cy="487313"/>
          </a:xfrm>
          <a:prstGeom prst="rect">
            <a:avLst/>
          </a:prstGeom>
        </p:spPr>
        <p:txBody>
          <a:bodyPr wrap="square" lIns="0" tIns="0" rIns="0" bIns="0" rtlCol="0" anchor="t">
            <a:spAutoFit/>
          </a:bodyPr>
          <a:lstStyle/>
          <a:p>
            <a:pPr algn="ctr">
              <a:lnSpc>
                <a:spcPts val="3759"/>
              </a:lnSpc>
              <a:spcBef>
                <a:spcPct val="0"/>
              </a:spcBef>
            </a:pPr>
            <a:r>
              <a:rPr lang="vi-VN" sz="3200">
                <a:solidFill>
                  <a:srgbClr val="145DA0"/>
                </a:solidFill>
                <a:latin typeface="Times New Roman" panose="02020603050405020304" pitchFamily="18" charset="0"/>
                <a:ea typeface="Montserrat"/>
                <a:cs typeface="Times New Roman" panose="02020603050405020304" pitchFamily="18" charset="0"/>
                <a:sym typeface="Montserrat"/>
              </a:rPr>
              <a:t>Tìm kiếm siêu tham số</a:t>
            </a:r>
            <a:endParaRPr lang="en-US" sz="3200">
              <a:solidFill>
                <a:srgbClr val="145DA0"/>
              </a:solidFill>
              <a:latin typeface="Times New Roman" panose="02020603050405020304" pitchFamily="18" charset="0"/>
              <a:ea typeface="Montserrat"/>
              <a:cs typeface="Times New Roman" panose="02020603050405020304" pitchFamily="18" charset="0"/>
              <a:sym typeface="Montserrat"/>
            </a:endParaRPr>
          </a:p>
        </p:txBody>
      </p:sp>
      <p:sp>
        <p:nvSpPr>
          <p:cNvPr id="17" name="TextBox 17">
            <a:extLst>
              <a:ext uri="{FF2B5EF4-FFF2-40B4-BE49-F238E27FC236}">
                <a16:creationId xmlns:a16="http://schemas.microsoft.com/office/drawing/2014/main" id="{BEC1DABD-67FB-8D83-2FD2-E75ADD2A2650}"/>
              </a:ext>
            </a:extLst>
          </p:cNvPr>
          <p:cNvSpPr txBox="1"/>
          <p:nvPr/>
        </p:nvSpPr>
        <p:spPr>
          <a:xfrm>
            <a:off x="6299437" y="6409167"/>
            <a:ext cx="4161784" cy="1077218"/>
          </a:xfrm>
          <a:prstGeom prst="rect">
            <a:avLst/>
          </a:prstGeom>
        </p:spPr>
        <p:txBody>
          <a:bodyPr lIns="0" tIns="0" rIns="0" bIns="0" rtlCol="0" anchor="t">
            <a:spAutoFit/>
          </a:bodyPr>
          <a:lstStyle/>
          <a:p>
            <a:pPr algn="ctr">
              <a:lnSpc>
                <a:spcPts val="2763"/>
              </a:lnSpc>
            </a:pPr>
            <a:r>
              <a:rPr lang="vi-VN" sz="2400" u="none" strike="noStrike" spc="-39">
                <a:solidFill>
                  <a:srgbClr val="145DA0"/>
                </a:solidFill>
                <a:latin typeface="Times New Roman" panose="02020603050405020304" pitchFamily="18" charset="0"/>
                <a:ea typeface="Poppins"/>
                <a:cs typeface="Times New Roman" panose="02020603050405020304" pitchFamily="18" charset="0"/>
                <a:sym typeface="Poppins"/>
              </a:rPr>
              <a:t>Huấn luyện mô hình dựa trên siêu tham số đã tìm được với kết quả tốt nhất</a:t>
            </a:r>
            <a:endParaRPr lang="en-US" sz="2400" u="none" strike="noStrike" spc="-39">
              <a:solidFill>
                <a:srgbClr val="145DA0"/>
              </a:solidFill>
              <a:latin typeface="Times New Roman" panose="02020603050405020304" pitchFamily="18" charset="0"/>
              <a:ea typeface="Poppins"/>
              <a:cs typeface="Times New Roman" panose="02020603050405020304" pitchFamily="18" charset="0"/>
              <a:sym typeface="Poppins"/>
            </a:endParaRPr>
          </a:p>
        </p:txBody>
      </p:sp>
      <p:sp>
        <p:nvSpPr>
          <p:cNvPr id="18" name="TextBox 18">
            <a:extLst>
              <a:ext uri="{FF2B5EF4-FFF2-40B4-BE49-F238E27FC236}">
                <a16:creationId xmlns:a16="http://schemas.microsoft.com/office/drawing/2014/main" id="{BBD67DD4-0927-C9DC-8218-02B448731873}"/>
              </a:ext>
            </a:extLst>
          </p:cNvPr>
          <p:cNvSpPr txBox="1"/>
          <p:nvPr/>
        </p:nvSpPr>
        <p:spPr>
          <a:xfrm>
            <a:off x="7206085" y="5781639"/>
            <a:ext cx="2348490" cy="487313"/>
          </a:xfrm>
          <a:prstGeom prst="rect">
            <a:avLst/>
          </a:prstGeom>
        </p:spPr>
        <p:txBody>
          <a:bodyPr lIns="0" tIns="0" rIns="0" bIns="0" rtlCol="0" anchor="t">
            <a:spAutoFit/>
          </a:bodyPr>
          <a:lstStyle/>
          <a:p>
            <a:pPr algn="ctr">
              <a:lnSpc>
                <a:spcPts val="3759"/>
              </a:lnSpc>
              <a:spcBef>
                <a:spcPct val="0"/>
              </a:spcBef>
            </a:pPr>
            <a:r>
              <a:rPr lang="vi-VN" sz="3200">
                <a:solidFill>
                  <a:srgbClr val="145DA0"/>
                </a:solidFill>
                <a:latin typeface="Times New Roman" panose="02020603050405020304" pitchFamily="18" charset="0"/>
                <a:ea typeface="Montserrat"/>
                <a:cs typeface="Times New Roman" panose="02020603050405020304" pitchFamily="18" charset="0"/>
                <a:sym typeface="Montserrat"/>
              </a:rPr>
              <a:t>Huấn luyện </a:t>
            </a:r>
            <a:endParaRPr lang="en-US" sz="3200">
              <a:solidFill>
                <a:srgbClr val="145DA0"/>
              </a:solidFill>
              <a:latin typeface="Times New Roman" panose="02020603050405020304" pitchFamily="18" charset="0"/>
              <a:ea typeface="Montserrat"/>
              <a:cs typeface="Times New Roman" panose="02020603050405020304" pitchFamily="18" charset="0"/>
              <a:sym typeface="Montserrat"/>
            </a:endParaRPr>
          </a:p>
        </p:txBody>
      </p:sp>
      <p:sp>
        <p:nvSpPr>
          <p:cNvPr id="19" name="TextBox 19">
            <a:extLst>
              <a:ext uri="{FF2B5EF4-FFF2-40B4-BE49-F238E27FC236}">
                <a16:creationId xmlns:a16="http://schemas.microsoft.com/office/drawing/2014/main" id="{C90D143D-017E-904C-0B99-3F41ECCB9EF4}"/>
              </a:ext>
            </a:extLst>
          </p:cNvPr>
          <p:cNvSpPr txBox="1"/>
          <p:nvPr/>
        </p:nvSpPr>
        <p:spPr>
          <a:xfrm>
            <a:off x="10957083" y="6409167"/>
            <a:ext cx="4161784" cy="1436291"/>
          </a:xfrm>
          <a:prstGeom prst="rect">
            <a:avLst/>
          </a:prstGeom>
        </p:spPr>
        <p:txBody>
          <a:bodyPr lIns="0" tIns="0" rIns="0" bIns="0" rtlCol="0" anchor="t">
            <a:spAutoFit/>
          </a:bodyPr>
          <a:lstStyle/>
          <a:p>
            <a:pPr algn="ctr">
              <a:lnSpc>
                <a:spcPts val="2763"/>
              </a:lnSpc>
            </a:pPr>
            <a:r>
              <a:rPr lang="vi-VN" sz="2400" u="none" strike="noStrike" spc="-39">
                <a:solidFill>
                  <a:srgbClr val="145DA0"/>
                </a:solidFill>
                <a:latin typeface="Times New Roman" panose="02020603050405020304" pitchFamily="18" charset="0"/>
                <a:ea typeface="Poppins"/>
                <a:cs typeface="Times New Roman" panose="02020603050405020304" pitchFamily="18" charset="0"/>
                <a:sym typeface="Poppins"/>
              </a:rPr>
              <a:t>Ngoài việc đánh giá dữ liệu trong quá trình huấn luyện với tập validation, việc kiểm tra trên tập dữ liệu test cũng rất cần thiết</a:t>
            </a:r>
            <a:endParaRPr lang="en-US" sz="2400" u="none" strike="noStrike" spc="-39">
              <a:solidFill>
                <a:srgbClr val="145DA0"/>
              </a:solidFill>
              <a:latin typeface="Times New Roman" panose="02020603050405020304" pitchFamily="18" charset="0"/>
              <a:ea typeface="Poppins"/>
              <a:cs typeface="Times New Roman" panose="02020603050405020304" pitchFamily="18" charset="0"/>
              <a:sym typeface="Poppins"/>
            </a:endParaRPr>
          </a:p>
        </p:txBody>
      </p:sp>
      <p:sp>
        <p:nvSpPr>
          <p:cNvPr id="20" name="TextBox 20">
            <a:extLst>
              <a:ext uri="{FF2B5EF4-FFF2-40B4-BE49-F238E27FC236}">
                <a16:creationId xmlns:a16="http://schemas.microsoft.com/office/drawing/2014/main" id="{D437F37B-E136-1DA1-DB54-9E10F62F10C5}"/>
              </a:ext>
            </a:extLst>
          </p:cNvPr>
          <p:cNvSpPr txBox="1"/>
          <p:nvPr/>
        </p:nvSpPr>
        <p:spPr>
          <a:xfrm>
            <a:off x="10632689" y="5833982"/>
            <a:ext cx="5018192" cy="487313"/>
          </a:xfrm>
          <a:prstGeom prst="rect">
            <a:avLst/>
          </a:prstGeom>
        </p:spPr>
        <p:txBody>
          <a:bodyPr wrap="square" lIns="0" tIns="0" rIns="0" bIns="0" rtlCol="0" anchor="t">
            <a:spAutoFit/>
          </a:bodyPr>
          <a:lstStyle/>
          <a:p>
            <a:pPr algn="ctr">
              <a:lnSpc>
                <a:spcPts val="3759"/>
              </a:lnSpc>
              <a:spcBef>
                <a:spcPct val="0"/>
              </a:spcBef>
            </a:pPr>
            <a:r>
              <a:rPr lang="vi-VN" sz="3200">
                <a:solidFill>
                  <a:srgbClr val="145DA0"/>
                </a:solidFill>
                <a:latin typeface="Times New Roman" panose="02020603050405020304" pitchFamily="18" charset="0"/>
                <a:ea typeface="Montserrat"/>
                <a:cs typeface="Times New Roman" panose="02020603050405020304" pitchFamily="18" charset="0"/>
                <a:sym typeface="Montserrat"/>
              </a:rPr>
              <a:t>Đánh giá và điều chỉnh</a:t>
            </a:r>
            <a:endParaRPr lang="en-US" sz="3200">
              <a:solidFill>
                <a:srgbClr val="145DA0"/>
              </a:solidFill>
              <a:latin typeface="Times New Roman" panose="02020603050405020304" pitchFamily="18" charset="0"/>
              <a:ea typeface="Montserrat"/>
              <a:cs typeface="Times New Roman" panose="02020603050405020304" pitchFamily="18" charset="0"/>
              <a:sym typeface="Montserrat"/>
            </a:endParaRPr>
          </a:p>
        </p:txBody>
      </p:sp>
      <p:sp>
        <p:nvSpPr>
          <p:cNvPr id="21" name="AutoShape 21">
            <a:extLst>
              <a:ext uri="{FF2B5EF4-FFF2-40B4-BE49-F238E27FC236}">
                <a16:creationId xmlns:a16="http://schemas.microsoft.com/office/drawing/2014/main" id="{1EADA3A1-51E6-6D4B-69D8-CD3A9D7BA9E7}"/>
              </a:ext>
            </a:extLst>
          </p:cNvPr>
          <p:cNvSpPr/>
          <p:nvPr/>
        </p:nvSpPr>
        <p:spPr>
          <a:xfrm>
            <a:off x="10706179" y="4181637"/>
            <a:ext cx="0" cy="4410340"/>
          </a:xfrm>
          <a:prstGeom prst="line">
            <a:avLst/>
          </a:prstGeom>
          <a:ln w="38100" cap="flat">
            <a:solidFill>
              <a:srgbClr val="145DA0"/>
            </a:solidFill>
            <a:prstDash val="solid"/>
            <a:headEnd type="none" w="sm" len="sm"/>
            <a:tailEnd type="none" w="sm" len="sm"/>
          </a:ln>
        </p:spPr>
      </p:sp>
    </p:spTree>
    <p:extLst>
      <p:ext uri="{BB962C8B-B14F-4D97-AF65-F5344CB8AC3E}">
        <p14:creationId xmlns:p14="http://schemas.microsoft.com/office/powerpoint/2010/main" val="320556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D3C80-14DB-6E18-2D5E-80C19F109B0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3B243473-C6BA-B409-1E5F-32356B3B3DAC}"/>
              </a:ext>
            </a:extLst>
          </p:cNvPr>
          <p:cNvGrpSpPr/>
          <p:nvPr/>
        </p:nvGrpSpPr>
        <p:grpSpPr>
          <a:xfrm>
            <a:off x="6097502" y="5590237"/>
            <a:ext cx="14099416" cy="14099416"/>
            <a:chOff x="0" y="0"/>
            <a:chExt cx="812800" cy="812800"/>
          </a:xfrm>
        </p:grpSpPr>
        <p:sp>
          <p:nvSpPr>
            <p:cNvPr id="4" name="Freeform 4">
              <a:extLst>
                <a:ext uri="{FF2B5EF4-FFF2-40B4-BE49-F238E27FC236}">
                  <a16:creationId xmlns:a16="http://schemas.microsoft.com/office/drawing/2014/main" id="{371B1837-A9BC-0BC9-8354-E68A46B604A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a:extLst>
                <a:ext uri="{FF2B5EF4-FFF2-40B4-BE49-F238E27FC236}">
                  <a16:creationId xmlns:a16="http://schemas.microsoft.com/office/drawing/2014/main" id="{BF63BC34-4CB1-3119-AE80-6F4F6294B6F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a:extLst>
              <a:ext uri="{FF2B5EF4-FFF2-40B4-BE49-F238E27FC236}">
                <a16:creationId xmlns:a16="http://schemas.microsoft.com/office/drawing/2014/main" id="{ED803A9E-48DA-6001-15FC-302B07CF93A1}"/>
              </a:ext>
            </a:extLst>
          </p:cNvPr>
          <p:cNvSpPr txBox="1"/>
          <p:nvPr/>
        </p:nvSpPr>
        <p:spPr>
          <a:xfrm>
            <a:off x="1128617" y="2461960"/>
            <a:ext cx="8015383" cy="3147785"/>
          </a:xfrm>
          <a:prstGeom prst="rect">
            <a:avLst/>
          </a:prstGeom>
        </p:spPr>
        <p:txBody>
          <a:bodyPr wrap="square" lIns="0" tIns="0" rIns="0" bIns="0" rtlCol="0" anchor="t">
            <a:spAutoFit/>
          </a:bodyPr>
          <a:lstStyle/>
          <a:p>
            <a:pPr algn="ctr">
              <a:lnSpc>
                <a:spcPts val="12819"/>
              </a:lnSpc>
              <a:spcBef>
                <a:spcPct val="0"/>
              </a:spcBef>
            </a:pPr>
            <a:r>
              <a:rPr lang="vi-VN" sz="9156" b="1">
                <a:solidFill>
                  <a:srgbClr val="051D40"/>
                </a:solidFill>
                <a:latin typeface="Times New Roman" panose="02020603050405020304" pitchFamily="18" charset="0"/>
                <a:ea typeface="Montserrat"/>
                <a:cs typeface="Times New Roman" panose="02020603050405020304" pitchFamily="18" charset="0"/>
                <a:sym typeface="Montserrat"/>
              </a:rPr>
              <a:t>3. KẾT QUẢ VÀ ĐÁNH GIÁ </a:t>
            </a:r>
            <a:endParaRPr lang="en-US" sz="9156" b="1">
              <a:solidFill>
                <a:srgbClr val="051D40"/>
              </a:solidFill>
              <a:latin typeface="Times New Roman" panose="02020603050405020304" pitchFamily="18" charset="0"/>
              <a:ea typeface="Montserrat"/>
              <a:cs typeface="Times New Roman" panose="02020603050405020304" pitchFamily="18" charset="0"/>
              <a:sym typeface="Montserrat"/>
            </a:endParaRPr>
          </a:p>
        </p:txBody>
      </p:sp>
      <p:grpSp>
        <p:nvGrpSpPr>
          <p:cNvPr id="7" name="Group 7">
            <a:extLst>
              <a:ext uri="{FF2B5EF4-FFF2-40B4-BE49-F238E27FC236}">
                <a16:creationId xmlns:a16="http://schemas.microsoft.com/office/drawing/2014/main" id="{BBAF74CF-45D0-C599-2DF0-BE69143DC03B}"/>
              </a:ext>
            </a:extLst>
          </p:cNvPr>
          <p:cNvGrpSpPr/>
          <p:nvPr/>
        </p:nvGrpSpPr>
        <p:grpSpPr>
          <a:xfrm>
            <a:off x="16420234" y="-1717598"/>
            <a:ext cx="3735531" cy="3735531"/>
            <a:chOff x="0" y="0"/>
            <a:chExt cx="812800" cy="812800"/>
          </a:xfrm>
        </p:grpSpPr>
        <p:sp>
          <p:nvSpPr>
            <p:cNvPr id="8" name="Freeform 8">
              <a:extLst>
                <a:ext uri="{FF2B5EF4-FFF2-40B4-BE49-F238E27FC236}">
                  <a16:creationId xmlns:a16="http://schemas.microsoft.com/office/drawing/2014/main" id="{3CE0B187-66DD-7641-2073-7F7CC34F21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a:extLst>
                <a:ext uri="{FF2B5EF4-FFF2-40B4-BE49-F238E27FC236}">
                  <a16:creationId xmlns:a16="http://schemas.microsoft.com/office/drawing/2014/main" id="{4291E5BA-C5E0-8E05-5EEF-6180A3C7167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7DE472A3-20AE-E766-28D7-FD060523C58F}"/>
              </a:ext>
            </a:extLst>
          </p:cNvPr>
          <p:cNvGrpSpPr/>
          <p:nvPr/>
        </p:nvGrpSpPr>
        <p:grpSpPr>
          <a:xfrm>
            <a:off x="747857" y="-643475"/>
            <a:ext cx="1286950" cy="1286950"/>
            <a:chOff x="0" y="0"/>
            <a:chExt cx="812800" cy="812800"/>
          </a:xfrm>
        </p:grpSpPr>
        <p:sp>
          <p:nvSpPr>
            <p:cNvPr id="11" name="Freeform 11">
              <a:extLst>
                <a:ext uri="{FF2B5EF4-FFF2-40B4-BE49-F238E27FC236}">
                  <a16:creationId xmlns:a16="http://schemas.microsoft.com/office/drawing/2014/main" id="{DC6E2A88-8E00-1945-35E4-94F8617EEB6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a:extLst>
                <a:ext uri="{FF2B5EF4-FFF2-40B4-BE49-F238E27FC236}">
                  <a16:creationId xmlns:a16="http://schemas.microsoft.com/office/drawing/2014/main" id="{F5E36E42-6C1C-8E6E-FE3F-F0C1B529701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a:extLst>
              <a:ext uri="{FF2B5EF4-FFF2-40B4-BE49-F238E27FC236}">
                <a16:creationId xmlns:a16="http://schemas.microsoft.com/office/drawing/2014/main" id="{7569DB31-4FBB-184E-2CDD-AA9031A592F6}"/>
              </a:ext>
            </a:extLst>
          </p:cNvPr>
          <p:cNvGrpSpPr/>
          <p:nvPr/>
        </p:nvGrpSpPr>
        <p:grpSpPr>
          <a:xfrm>
            <a:off x="-1929195" y="8389571"/>
            <a:ext cx="3735531" cy="3735531"/>
            <a:chOff x="0" y="0"/>
            <a:chExt cx="812800" cy="812800"/>
          </a:xfrm>
        </p:grpSpPr>
        <p:sp>
          <p:nvSpPr>
            <p:cNvPr id="14" name="Freeform 14">
              <a:extLst>
                <a:ext uri="{FF2B5EF4-FFF2-40B4-BE49-F238E27FC236}">
                  <a16:creationId xmlns:a16="http://schemas.microsoft.com/office/drawing/2014/main" id="{EDDE138F-0641-A596-FADC-B60433BC28F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a:extLst>
                <a:ext uri="{FF2B5EF4-FFF2-40B4-BE49-F238E27FC236}">
                  <a16:creationId xmlns:a16="http://schemas.microsoft.com/office/drawing/2014/main" id="{51542D2B-7BF4-AB31-2457-CE7C3FF6CB4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a:extLst>
              <a:ext uri="{FF2B5EF4-FFF2-40B4-BE49-F238E27FC236}">
                <a16:creationId xmlns:a16="http://schemas.microsoft.com/office/drawing/2014/main" id="{553ED71F-848D-0376-7906-03ACF2DF5490}"/>
              </a:ext>
            </a:extLst>
          </p:cNvPr>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pic>
        <p:nvPicPr>
          <p:cNvPr id="4098" name="Picture 2" descr="Cats and the Internet - Wikipedia">
            <a:extLst>
              <a:ext uri="{FF2B5EF4-FFF2-40B4-BE49-F238E27FC236}">
                <a16:creationId xmlns:a16="http://schemas.microsoft.com/office/drawing/2014/main" id="{208BBE9A-403D-E42B-0714-95E4EBAFB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800" y="4456957"/>
            <a:ext cx="4876800" cy="3901440"/>
          </a:xfrm>
          <a:prstGeom prst="roundRect">
            <a:avLst>
              <a:gd name="adj" fmla="val 4167"/>
            </a:avLst>
          </a:prstGeom>
          <a:solidFill>
            <a:srgbClr val="FFFFFF"/>
          </a:solidFill>
          <a:ln w="76200" cap="sq">
            <a:solidFill>
              <a:schemeClr val="bg2"/>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53599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TotalTime>
  <Words>1310</Words>
  <Application>Microsoft Office PowerPoint</Application>
  <PresentationFormat>Tùy chỉnh</PresentationFormat>
  <Paragraphs>212</Paragraphs>
  <Slides>20</Slides>
  <Notes>0</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20</vt:i4>
      </vt:variant>
    </vt:vector>
  </HeadingPairs>
  <TitlesOfParts>
    <vt:vector size="29" baseType="lpstr">
      <vt:lpstr>Montserrat</vt:lpstr>
      <vt:lpstr>Montserrat Bold</vt:lpstr>
      <vt:lpstr>Cambria Math</vt:lpstr>
      <vt:lpstr>Times New Roman</vt:lpstr>
      <vt:lpstr>Arial</vt:lpstr>
      <vt:lpstr>Poppins Bold</vt:lpstr>
      <vt:lpstr>Calibri</vt:lpstr>
      <vt:lpstr>Poppins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Xuân Đức</cp:lastModifiedBy>
  <cp:revision>7</cp:revision>
  <dcterms:created xsi:type="dcterms:W3CDTF">2006-08-16T00:00:00Z</dcterms:created>
  <dcterms:modified xsi:type="dcterms:W3CDTF">2025-05-28T05:32:13Z</dcterms:modified>
  <dc:identifier>DAGn_4arN0w</dc:identifier>
</cp:coreProperties>
</file>